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handoutMasterIdLst>
    <p:handoutMasterId r:id="rId24"/>
  </p:handoutMasterIdLst>
  <p:sldIdLst>
    <p:sldId id="289" r:id="rId6"/>
    <p:sldId id="328" r:id="rId7"/>
    <p:sldId id="320" r:id="rId8"/>
    <p:sldId id="319" r:id="rId9"/>
    <p:sldId id="311" r:id="rId10"/>
    <p:sldId id="317" r:id="rId11"/>
    <p:sldId id="315" r:id="rId12"/>
    <p:sldId id="325" r:id="rId13"/>
    <p:sldId id="326" r:id="rId14"/>
    <p:sldId id="327" r:id="rId15"/>
    <p:sldId id="321" r:id="rId16"/>
    <p:sldId id="322" r:id="rId17"/>
    <p:sldId id="323" r:id="rId18"/>
    <p:sldId id="274" r:id="rId19"/>
    <p:sldId id="314" r:id="rId20"/>
    <p:sldId id="318" r:id="rId21"/>
    <p:sldId id="324" r:id="rId22"/>
  </p:sldIdLst>
  <p:sldSz cx="9144000" cy="5143500" type="screen16x9"/>
  <p:notesSz cx="6797675" cy="992663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1620" userDrawn="1">
          <p15:clr>
            <a:srgbClr val="A4A3A4"/>
          </p15:clr>
        </p15:guide>
        <p15:guide id="6"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de O'Gara" initials="JO" lastIdx="12" clrIdx="0">
    <p:extLst>
      <p:ext uri="{19B8F6BF-5375-455C-9EA6-DF929625EA0E}">
        <p15:presenceInfo xmlns:p15="http://schemas.microsoft.com/office/powerpoint/2012/main" userId="S-1-5-21-683363272-1473867729-1538882281-8534" providerId="AD"/>
      </p:ext>
    </p:extLst>
  </p:cmAuthor>
  <p:cmAuthor id="2" name="Martin Pop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9BCBEB"/>
    <a:srgbClr val="981D97"/>
    <a:srgbClr val="1D005D"/>
    <a:srgbClr val="590A8C"/>
    <a:srgbClr val="330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B5A0F-59D8-4A8C-864A-809B90A96196}" v="4" dt="2025-11-12T11:55:32.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p:normalViewPr>
  <p:slideViewPr>
    <p:cSldViewPr snapToGrid="0" showGuides="1">
      <p:cViewPr varScale="1">
        <p:scale>
          <a:sx n="93" d="100"/>
          <a:sy n="93" d="100"/>
        </p:scale>
        <p:origin x="544" y="56"/>
      </p:cViewPr>
      <p:guideLst>
        <p:guide orient="horz" pos="1620"/>
        <p:guide pos="2880"/>
      </p:guideLst>
    </p:cSldViewPr>
  </p:slideViewPr>
  <p:notesTextViewPr>
    <p:cViewPr>
      <p:scale>
        <a:sx n="1" d="1"/>
        <a:sy n="1" d="1"/>
      </p:scale>
      <p:origin x="0" y="0"/>
    </p:cViewPr>
  </p:notesTextViewPr>
  <p:sorterViewPr>
    <p:cViewPr varScale="1">
      <p:scale>
        <a:sx n="1" d="1"/>
        <a:sy n="1" d="1"/>
      </p:scale>
      <p:origin x="0" y="-2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Cox" userId="057def6b-ef4e-4ec2-b7cc-cffe72c16bd0" providerId="ADAL" clId="{577EAA34-F2FD-4447-BD8C-6A8EA7C47CB9}"/>
    <pc:docChg chg="undo custSel addSld delSld modSld sldOrd">
      <pc:chgData name="Paul Cox" userId="057def6b-ef4e-4ec2-b7cc-cffe72c16bd0" providerId="ADAL" clId="{577EAA34-F2FD-4447-BD8C-6A8EA7C47CB9}" dt="2025-11-12T12:01:53.734" v="6215" actId="20577"/>
      <pc:docMkLst>
        <pc:docMk/>
      </pc:docMkLst>
      <pc:sldChg chg="addSp modSp mod ord">
        <pc:chgData name="Paul Cox" userId="057def6b-ef4e-4ec2-b7cc-cffe72c16bd0" providerId="ADAL" clId="{577EAA34-F2FD-4447-BD8C-6A8EA7C47CB9}" dt="2025-11-12T12:01:53.734" v="6215" actId="20577"/>
        <pc:sldMkLst>
          <pc:docMk/>
          <pc:sldMk cId="3667403720" sldId="274"/>
        </pc:sldMkLst>
        <pc:spChg chg="mod">
          <ac:chgData name="Paul Cox" userId="057def6b-ef4e-4ec2-b7cc-cffe72c16bd0" providerId="ADAL" clId="{577EAA34-F2FD-4447-BD8C-6A8EA7C47CB9}" dt="2025-11-12T12:01:44.517" v="6191" actId="20577"/>
          <ac:spMkLst>
            <pc:docMk/>
            <pc:sldMk cId="3667403720" sldId="274"/>
            <ac:spMk id="3" creationId="{00000000-0000-0000-0000-000000000000}"/>
          </ac:spMkLst>
        </pc:spChg>
        <pc:spChg chg="add mod">
          <ac:chgData name="Paul Cox" userId="057def6b-ef4e-4ec2-b7cc-cffe72c16bd0" providerId="ADAL" clId="{577EAA34-F2FD-4447-BD8C-6A8EA7C47CB9}" dt="2025-11-12T12:01:53.734" v="6215" actId="20577"/>
          <ac:spMkLst>
            <pc:docMk/>
            <pc:sldMk cId="3667403720" sldId="274"/>
            <ac:spMk id="7" creationId="{2FAA5663-78AC-0D94-B1F8-68EFA6D02293}"/>
          </ac:spMkLst>
        </pc:spChg>
      </pc:sldChg>
      <pc:sldChg chg="modSp mod">
        <pc:chgData name="Paul Cox" userId="057def6b-ef4e-4ec2-b7cc-cffe72c16bd0" providerId="ADAL" clId="{577EAA34-F2FD-4447-BD8C-6A8EA7C47CB9}" dt="2025-11-12T11:56:16.470" v="5927" actId="20577"/>
        <pc:sldMkLst>
          <pc:docMk/>
          <pc:sldMk cId="175012507" sldId="289"/>
        </pc:sldMkLst>
        <pc:spChg chg="mod">
          <ac:chgData name="Paul Cox" userId="057def6b-ef4e-4ec2-b7cc-cffe72c16bd0" providerId="ADAL" clId="{577EAA34-F2FD-4447-BD8C-6A8EA7C47CB9}" dt="2025-11-12T11:56:06.330" v="5926" actId="20577"/>
          <ac:spMkLst>
            <pc:docMk/>
            <pc:sldMk cId="175012507" sldId="289"/>
            <ac:spMk id="3" creationId="{C489DC73-5CE2-3715-D3FC-049E7E9B6F9D}"/>
          </ac:spMkLst>
        </pc:spChg>
        <pc:spChg chg="mod">
          <ac:chgData name="Paul Cox" userId="057def6b-ef4e-4ec2-b7cc-cffe72c16bd0" providerId="ADAL" clId="{577EAA34-F2FD-4447-BD8C-6A8EA7C47CB9}" dt="2025-11-12T11:56:16.470" v="5927" actId="20577"/>
          <ac:spMkLst>
            <pc:docMk/>
            <pc:sldMk cId="175012507" sldId="289"/>
            <ac:spMk id="4" creationId="{43B0BDCF-9A9F-60E9-E445-AB022A955563}"/>
          </ac:spMkLst>
        </pc:spChg>
      </pc:sldChg>
      <pc:sldChg chg="modSp mod">
        <pc:chgData name="Paul Cox" userId="057def6b-ef4e-4ec2-b7cc-cffe72c16bd0" providerId="ADAL" clId="{577EAA34-F2FD-4447-BD8C-6A8EA7C47CB9}" dt="2025-11-12T11:51:26.754" v="5569" actId="20577"/>
        <pc:sldMkLst>
          <pc:docMk/>
          <pc:sldMk cId="4148321189" sldId="315"/>
        </pc:sldMkLst>
        <pc:spChg chg="mod">
          <ac:chgData name="Paul Cox" userId="057def6b-ef4e-4ec2-b7cc-cffe72c16bd0" providerId="ADAL" clId="{577EAA34-F2FD-4447-BD8C-6A8EA7C47CB9}" dt="2025-11-12T11:51:02.284" v="5559" actId="20577"/>
          <ac:spMkLst>
            <pc:docMk/>
            <pc:sldMk cId="4148321189" sldId="315"/>
            <ac:spMk id="3" creationId="{DC32A910-4A42-AC01-8545-37B2ECDACE71}"/>
          </ac:spMkLst>
        </pc:spChg>
        <pc:spChg chg="mod">
          <ac:chgData name="Paul Cox" userId="057def6b-ef4e-4ec2-b7cc-cffe72c16bd0" providerId="ADAL" clId="{577EAA34-F2FD-4447-BD8C-6A8EA7C47CB9}" dt="2025-11-12T11:51:26.754" v="5569" actId="20577"/>
          <ac:spMkLst>
            <pc:docMk/>
            <pc:sldMk cId="4148321189" sldId="315"/>
            <ac:spMk id="7" creationId="{D47851FA-6C70-1CDE-72B1-8342567F3D78}"/>
          </ac:spMkLst>
        </pc:spChg>
      </pc:sldChg>
      <pc:sldChg chg="modSp mod">
        <pc:chgData name="Paul Cox" userId="057def6b-ef4e-4ec2-b7cc-cffe72c16bd0" providerId="ADAL" clId="{577EAA34-F2FD-4447-BD8C-6A8EA7C47CB9}" dt="2025-11-12T11:50:37.317" v="5535" actId="27636"/>
        <pc:sldMkLst>
          <pc:docMk/>
          <pc:sldMk cId="1652983534" sldId="317"/>
        </pc:sldMkLst>
        <pc:spChg chg="mod">
          <ac:chgData name="Paul Cox" userId="057def6b-ef4e-4ec2-b7cc-cffe72c16bd0" providerId="ADAL" clId="{577EAA34-F2FD-4447-BD8C-6A8EA7C47CB9}" dt="2025-11-12T11:49:54.647" v="5380" actId="20577"/>
          <ac:spMkLst>
            <pc:docMk/>
            <pc:sldMk cId="1652983534" sldId="317"/>
            <ac:spMk id="3" creationId="{D4B7AF18-8BA4-401E-F630-8093FF4BC560}"/>
          </ac:spMkLst>
        </pc:spChg>
        <pc:spChg chg="mod">
          <ac:chgData name="Paul Cox" userId="057def6b-ef4e-4ec2-b7cc-cffe72c16bd0" providerId="ADAL" clId="{577EAA34-F2FD-4447-BD8C-6A8EA7C47CB9}" dt="2025-11-12T11:50:37.317" v="5535" actId="27636"/>
          <ac:spMkLst>
            <pc:docMk/>
            <pc:sldMk cId="1652983534" sldId="317"/>
            <ac:spMk id="7" creationId="{97201719-1AB3-50AC-B6F6-5C987C8D898D}"/>
          </ac:spMkLst>
        </pc:spChg>
      </pc:sldChg>
      <pc:sldChg chg="modSp add del mod">
        <pc:chgData name="Paul Cox" userId="057def6b-ef4e-4ec2-b7cc-cffe72c16bd0" providerId="ADAL" clId="{577EAA34-F2FD-4447-BD8C-6A8EA7C47CB9}" dt="2025-11-12T11:57:02.155" v="5966" actId="113"/>
        <pc:sldMkLst>
          <pc:docMk/>
          <pc:sldMk cId="3732483403" sldId="319"/>
        </pc:sldMkLst>
        <pc:spChg chg="mod">
          <ac:chgData name="Paul Cox" userId="057def6b-ef4e-4ec2-b7cc-cffe72c16bd0" providerId="ADAL" clId="{577EAA34-F2FD-4447-BD8C-6A8EA7C47CB9}" dt="2025-11-12T11:45:51.982" v="4971" actId="20577"/>
          <ac:spMkLst>
            <pc:docMk/>
            <pc:sldMk cId="3732483403" sldId="319"/>
            <ac:spMk id="3" creationId="{134B347A-3F4D-56B0-ADDD-59B12842C409}"/>
          </ac:spMkLst>
        </pc:spChg>
        <pc:spChg chg="mod">
          <ac:chgData name="Paul Cox" userId="057def6b-ef4e-4ec2-b7cc-cffe72c16bd0" providerId="ADAL" clId="{577EAA34-F2FD-4447-BD8C-6A8EA7C47CB9}" dt="2025-11-12T11:57:02.155" v="5966" actId="113"/>
          <ac:spMkLst>
            <pc:docMk/>
            <pc:sldMk cId="3732483403" sldId="319"/>
            <ac:spMk id="4" creationId="{D8055DD6-FD39-B3AD-B122-943908835A43}"/>
          </ac:spMkLst>
        </pc:spChg>
      </pc:sldChg>
      <pc:sldChg chg="addSp delSp modSp add del mod">
        <pc:chgData name="Paul Cox" userId="057def6b-ef4e-4ec2-b7cc-cffe72c16bd0" providerId="ADAL" clId="{577EAA34-F2FD-4447-BD8C-6A8EA7C47CB9}" dt="2025-11-12T11:30:54.701" v="3437" actId="47"/>
        <pc:sldMkLst>
          <pc:docMk/>
          <pc:sldMk cId="2401029834" sldId="320"/>
        </pc:sldMkLst>
        <pc:spChg chg="mod">
          <ac:chgData name="Paul Cox" userId="057def6b-ef4e-4ec2-b7cc-cffe72c16bd0" providerId="ADAL" clId="{577EAA34-F2FD-4447-BD8C-6A8EA7C47CB9}" dt="2025-11-05T09:23:52.182" v="358" actId="20577"/>
          <ac:spMkLst>
            <pc:docMk/>
            <pc:sldMk cId="2401029834" sldId="320"/>
            <ac:spMk id="2" creationId="{2C841F45-8E7D-277B-993D-369858672DD7}"/>
          </ac:spMkLst>
        </pc:spChg>
        <pc:graphicFrameChg chg="modGraphic">
          <ac:chgData name="Paul Cox" userId="057def6b-ef4e-4ec2-b7cc-cffe72c16bd0" providerId="ADAL" clId="{577EAA34-F2FD-4447-BD8C-6A8EA7C47CB9}" dt="2025-11-05T09:24:20.112" v="378" actId="20577"/>
          <ac:graphicFrameMkLst>
            <pc:docMk/>
            <pc:sldMk cId="2401029834" sldId="320"/>
            <ac:graphicFrameMk id="7" creationId="{C6FA7762-D49C-B24B-4B37-40909F4488B8}"/>
          </ac:graphicFrameMkLst>
        </pc:graphicFrameChg>
        <pc:graphicFrameChg chg="mod modGraphic">
          <ac:chgData name="Paul Cox" userId="057def6b-ef4e-4ec2-b7cc-cffe72c16bd0" providerId="ADAL" clId="{577EAA34-F2FD-4447-BD8C-6A8EA7C47CB9}" dt="2025-11-05T09:24:32.781" v="379" actId="1076"/>
          <ac:graphicFrameMkLst>
            <pc:docMk/>
            <pc:sldMk cId="2401029834" sldId="320"/>
            <ac:graphicFrameMk id="9" creationId="{396535AB-E173-99EB-C01F-CBED05710BB5}"/>
          </ac:graphicFrameMkLst>
        </pc:graphicFrameChg>
        <pc:graphicFrameChg chg="add mod modGraphic">
          <ac:chgData name="Paul Cox" userId="057def6b-ef4e-4ec2-b7cc-cffe72c16bd0" providerId="ADAL" clId="{577EAA34-F2FD-4447-BD8C-6A8EA7C47CB9}" dt="2025-11-05T09:23:46.939" v="354" actId="1076"/>
          <ac:graphicFrameMkLst>
            <pc:docMk/>
            <pc:sldMk cId="2401029834" sldId="320"/>
            <ac:graphicFrameMk id="11" creationId="{24DFAE8A-0DCA-FCB7-0DFF-FBE6E2DF809F}"/>
          </ac:graphicFrameMkLst>
        </pc:graphicFrameChg>
        <pc:graphicFrameChg chg="add mod modGraphic">
          <ac:chgData name="Paul Cox" userId="057def6b-ef4e-4ec2-b7cc-cffe72c16bd0" providerId="ADAL" clId="{577EAA34-F2FD-4447-BD8C-6A8EA7C47CB9}" dt="2025-11-05T09:28:16.875" v="633" actId="20577"/>
          <ac:graphicFrameMkLst>
            <pc:docMk/>
            <pc:sldMk cId="2401029834" sldId="320"/>
            <ac:graphicFrameMk id="12" creationId="{9C42956E-EA6A-CA47-569D-DF09925730DE}"/>
          </ac:graphicFrameMkLst>
        </pc:graphicFrameChg>
      </pc:sldChg>
      <pc:sldChg chg="modSp new mod">
        <pc:chgData name="Paul Cox" userId="057def6b-ef4e-4ec2-b7cc-cffe72c16bd0" providerId="ADAL" clId="{577EAA34-F2FD-4447-BD8C-6A8EA7C47CB9}" dt="2025-11-12T12:00:06.385" v="6055" actId="20577"/>
        <pc:sldMkLst>
          <pc:docMk/>
          <pc:sldMk cId="801571030" sldId="321"/>
        </pc:sldMkLst>
        <pc:spChg chg="mod">
          <ac:chgData name="Paul Cox" userId="057def6b-ef4e-4ec2-b7cc-cffe72c16bd0" providerId="ADAL" clId="{577EAA34-F2FD-4447-BD8C-6A8EA7C47CB9}" dt="2025-11-12T11:58:14.426" v="5985" actId="20577"/>
          <ac:spMkLst>
            <pc:docMk/>
            <pc:sldMk cId="801571030" sldId="321"/>
            <ac:spMk id="2" creationId="{32EBDCDA-4DC6-DD17-7C9F-99A3B6E67E9C}"/>
          </ac:spMkLst>
        </pc:spChg>
        <pc:spChg chg="mod">
          <ac:chgData name="Paul Cox" userId="057def6b-ef4e-4ec2-b7cc-cffe72c16bd0" providerId="ADAL" clId="{577EAA34-F2FD-4447-BD8C-6A8EA7C47CB9}" dt="2025-11-12T12:00:06.385" v="6055" actId="20577"/>
          <ac:spMkLst>
            <pc:docMk/>
            <pc:sldMk cId="801571030" sldId="321"/>
            <ac:spMk id="3" creationId="{921B1203-AFC2-3CB1-8C14-07A5D3B1CC61}"/>
          </ac:spMkLst>
        </pc:spChg>
      </pc:sldChg>
      <pc:sldChg chg="modSp add mod">
        <pc:chgData name="Paul Cox" userId="057def6b-ef4e-4ec2-b7cc-cffe72c16bd0" providerId="ADAL" clId="{577EAA34-F2FD-4447-BD8C-6A8EA7C47CB9}" dt="2025-11-12T12:01:05.699" v="6159" actId="20577"/>
        <pc:sldMkLst>
          <pc:docMk/>
          <pc:sldMk cId="1473005222" sldId="322"/>
        </pc:sldMkLst>
        <pc:spChg chg="mod">
          <ac:chgData name="Paul Cox" userId="057def6b-ef4e-4ec2-b7cc-cffe72c16bd0" providerId="ADAL" clId="{577EAA34-F2FD-4447-BD8C-6A8EA7C47CB9}" dt="2025-11-06T11:07:00.521" v="1120" actId="113"/>
          <ac:spMkLst>
            <pc:docMk/>
            <pc:sldMk cId="1473005222" sldId="322"/>
            <ac:spMk id="13" creationId="{0C4B72EE-073A-7CD6-F7CF-788E7D54320A}"/>
          </ac:spMkLst>
        </pc:spChg>
        <pc:graphicFrameChg chg="modGraphic">
          <ac:chgData name="Paul Cox" userId="057def6b-ef4e-4ec2-b7cc-cffe72c16bd0" providerId="ADAL" clId="{577EAA34-F2FD-4447-BD8C-6A8EA7C47CB9}" dt="2025-11-12T12:01:05.699" v="6159" actId="20577"/>
          <ac:graphicFrameMkLst>
            <pc:docMk/>
            <pc:sldMk cId="1473005222" sldId="322"/>
            <ac:graphicFrameMk id="9" creationId="{0F47406D-8673-5036-0D20-FCBCEBD22757}"/>
          </ac:graphicFrameMkLst>
        </pc:graphicFrameChg>
      </pc:sldChg>
      <pc:sldChg chg="add">
        <pc:chgData name="Paul Cox" userId="057def6b-ef4e-4ec2-b7cc-cffe72c16bd0" providerId="ADAL" clId="{577EAA34-F2FD-4447-BD8C-6A8EA7C47CB9}" dt="2025-11-06T11:06:44.303" v="1118"/>
        <pc:sldMkLst>
          <pc:docMk/>
          <pc:sldMk cId="2411542352" sldId="323"/>
        </pc:sldMkLst>
      </pc:sldChg>
      <pc:sldChg chg="addSp modSp add mod">
        <pc:chgData name="Paul Cox" userId="057def6b-ef4e-4ec2-b7cc-cffe72c16bd0" providerId="ADAL" clId="{577EAA34-F2FD-4447-BD8C-6A8EA7C47CB9}" dt="2025-11-10T11:53:10.888" v="1204" actId="5793"/>
        <pc:sldMkLst>
          <pc:docMk/>
          <pc:sldMk cId="3324184488" sldId="324"/>
        </pc:sldMkLst>
        <pc:spChg chg="add mod">
          <ac:chgData name="Paul Cox" userId="057def6b-ef4e-4ec2-b7cc-cffe72c16bd0" providerId="ADAL" clId="{577EAA34-F2FD-4447-BD8C-6A8EA7C47CB9}" dt="2025-11-10T11:53:10.888" v="1204" actId="5793"/>
          <ac:spMkLst>
            <pc:docMk/>
            <pc:sldMk cId="3324184488" sldId="324"/>
            <ac:spMk id="3" creationId="{C400D213-6CA2-AE6F-05D8-C1367B29EE7E}"/>
          </ac:spMkLst>
        </pc:spChg>
        <pc:spChg chg="mod">
          <ac:chgData name="Paul Cox" userId="057def6b-ef4e-4ec2-b7cc-cffe72c16bd0" providerId="ADAL" clId="{577EAA34-F2FD-4447-BD8C-6A8EA7C47CB9}" dt="2025-11-10T11:52:38.591" v="1185" actId="20577"/>
          <ac:spMkLst>
            <pc:docMk/>
            <pc:sldMk cId="3324184488" sldId="324"/>
            <ac:spMk id="12" creationId="{A6E22D14-FEE2-F516-B0CB-9B65B0D3A1F3}"/>
          </ac:spMkLst>
        </pc:spChg>
        <pc:spChg chg="mod">
          <ac:chgData name="Paul Cox" userId="057def6b-ef4e-4ec2-b7cc-cffe72c16bd0" providerId="ADAL" clId="{577EAA34-F2FD-4447-BD8C-6A8EA7C47CB9}" dt="2025-11-10T11:52:49.791" v="1186" actId="1076"/>
          <ac:spMkLst>
            <pc:docMk/>
            <pc:sldMk cId="3324184488" sldId="324"/>
            <ac:spMk id="13" creationId="{4272D687-5AF3-60DF-078E-52E63BDCE129}"/>
          </ac:spMkLst>
        </pc:spChg>
      </pc:sldChg>
      <pc:sldChg chg="addSp modSp new mod">
        <pc:chgData name="Paul Cox" userId="057def6b-ef4e-4ec2-b7cc-cffe72c16bd0" providerId="ADAL" clId="{577EAA34-F2FD-4447-BD8C-6A8EA7C47CB9}" dt="2025-11-12T11:59:30.031" v="6016" actId="20577"/>
        <pc:sldMkLst>
          <pc:docMk/>
          <pc:sldMk cId="1149495614" sldId="325"/>
        </pc:sldMkLst>
        <pc:spChg chg="mod">
          <ac:chgData name="Paul Cox" userId="057def6b-ef4e-4ec2-b7cc-cffe72c16bd0" providerId="ADAL" clId="{577EAA34-F2FD-4447-BD8C-6A8EA7C47CB9}" dt="2025-11-10T11:55:53.939" v="1311" actId="404"/>
          <ac:spMkLst>
            <pc:docMk/>
            <pc:sldMk cId="1149495614" sldId="325"/>
            <ac:spMk id="2" creationId="{98E0D760-CCE0-B3AA-CFA1-72ADAF4FD471}"/>
          </ac:spMkLst>
        </pc:spChg>
        <pc:spChg chg="mod">
          <ac:chgData name="Paul Cox" userId="057def6b-ef4e-4ec2-b7cc-cffe72c16bd0" providerId="ADAL" clId="{577EAA34-F2FD-4447-BD8C-6A8EA7C47CB9}" dt="2025-11-12T11:54:47.042" v="5869" actId="20577"/>
          <ac:spMkLst>
            <pc:docMk/>
            <pc:sldMk cId="1149495614" sldId="325"/>
            <ac:spMk id="3" creationId="{E26336C0-1BFD-50EF-15D4-6298AB295833}"/>
          </ac:spMkLst>
        </pc:spChg>
        <pc:spChg chg="add mod">
          <ac:chgData name="Paul Cox" userId="057def6b-ef4e-4ec2-b7cc-cffe72c16bd0" providerId="ADAL" clId="{577EAA34-F2FD-4447-BD8C-6A8EA7C47CB9}" dt="2025-11-12T11:59:30.031" v="6016" actId="20577"/>
          <ac:spMkLst>
            <pc:docMk/>
            <pc:sldMk cId="1149495614" sldId="325"/>
            <ac:spMk id="8" creationId="{C2F7947B-22DA-78B0-FF5C-C0C3966BB2DE}"/>
          </ac:spMkLst>
        </pc:spChg>
        <pc:picChg chg="add mod">
          <ac:chgData name="Paul Cox" userId="057def6b-ef4e-4ec2-b7cc-cffe72c16bd0" providerId="ADAL" clId="{577EAA34-F2FD-4447-BD8C-6A8EA7C47CB9}" dt="2025-11-10T11:57:15.079" v="1316" actId="1076"/>
          <ac:picMkLst>
            <pc:docMk/>
            <pc:sldMk cId="1149495614" sldId="325"/>
            <ac:picMk id="7" creationId="{E6FF9760-0E69-5275-908A-8AE82B3405D6}"/>
          </ac:picMkLst>
        </pc:picChg>
      </pc:sldChg>
      <pc:sldChg chg="addSp delSp modSp add mod">
        <pc:chgData name="Paul Cox" userId="057def6b-ef4e-4ec2-b7cc-cffe72c16bd0" providerId="ADAL" clId="{577EAA34-F2FD-4447-BD8C-6A8EA7C47CB9}" dt="2025-11-12T11:55:15.602" v="5911" actId="20577"/>
        <pc:sldMkLst>
          <pc:docMk/>
          <pc:sldMk cId="3065828347" sldId="326"/>
        </pc:sldMkLst>
        <pc:spChg chg="mod">
          <ac:chgData name="Paul Cox" userId="057def6b-ef4e-4ec2-b7cc-cffe72c16bd0" providerId="ADAL" clId="{577EAA34-F2FD-4447-BD8C-6A8EA7C47CB9}" dt="2025-11-10T13:06:31.668" v="1538" actId="6549"/>
          <ac:spMkLst>
            <pc:docMk/>
            <pc:sldMk cId="3065828347" sldId="326"/>
            <ac:spMk id="2" creationId="{E47FB16F-F905-90AC-4FC8-D7E387855410}"/>
          </ac:spMkLst>
        </pc:spChg>
        <pc:spChg chg="add mod">
          <ac:chgData name="Paul Cox" userId="057def6b-ef4e-4ec2-b7cc-cffe72c16bd0" providerId="ADAL" clId="{577EAA34-F2FD-4447-BD8C-6A8EA7C47CB9}" dt="2025-11-12T11:55:15.602" v="5911" actId="20577"/>
          <ac:spMkLst>
            <pc:docMk/>
            <pc:sldMk cId="3065828347" sldId="326"/>
            <ac:spMk id="11" creationId="{5AA23606-EC2E-5A61-F3C7-9509CD3E4D3C}"/>
          </ac:spMkLst>
        </pc:spChg>
        <pc:picChg chg="add mod">
          <ac:chgData name="Paul Cox" userId="057def6b-ef4e-4ec2-b7cc-cffe72c16bd0" providerId="ADAL" clId="{577EAA34-F2FD-4447-BD8C-6A8EA7C47CB9}" dt="2025-11-10T12:00:39.113" v="1508" actId="1076"/>
          <ac:picMkLst>
            <pc:docMk/>
            <pc:sldMk cId="3065828347" sldId="326"/>
            <ac:picMk id="9" creationId="{B05EE37A-45AD-AEF2-DCC8-427ABAA2AA84}"/>
          </ac:picMkLst>
        </pc:picChg>
      </pc:sldChg>
      <pc:sldChg chg="addSp delSp modSp add mod">
        <pc:chgData name="Paul Cox" userId="057def6b-ef4e-4ec2-b7cc-cffe72c16bd0" providerId="ADAL" clId="{577EAA34-F2FD-4447-BD8C-6A8EA7C47CB9}" dt="2025-11-12T11:55:40.538" v="5916" actId="404"/>
        <pc:sldMkLst>
          <pc:docMk/>
          <pc:sldMk cId="907912203" sldId="327"/>
        </pc:sldMkLst>
        <pc:spChg chg="mod">
          <ac:chgData name="Paul Cox" userId="057def6b-ef4e-4ec2-b7cc-cffe72c16bd0" providerId="ADAL" clId="{577EAA34-F2FD-4447-BD8C-6A8EA7C47CB9}" dt="2025-11-10T13:06:45.648" v="1551" actId="20577"/>
          <ac:spMkLst>
            <pc:docMk/>
            <pc:sldMk cId="907912203" sldId="327"/>
            <ac:spMk id="2" creationId="{4F33550C-48BC-9243-7E69-116BCFDB29DE}"/>
          </ac:spMkLst>
        </pc:spChg>
        <pc:spChg chg="add mod">
          <ac:chgData name="Paul Cox" userId="057def6b-ef4e-4ec2-b7cc-cffe72c16bd0" providerId="ADAL" clId="{577EAA34-F2FD-4447-BD8C-6A8EA7C47CB9}" dt="2025-11-12T11:55:40.538" v="5916" actId="404"/>
          <ac:spMkLst>
            <pc:docMk/>
            <pc:sldMk cId="907912203" sldId="327"/>
            <ac:spMk id="8" creationId="{45FCCCC4-7624-D33C-1195-EC2DC14AA5B9}"/>
          </ac:spMkLst>
        </pc:spChg>
        <pc:picChg chg="add mod">
          <ac:chgData name="Paul Cox" userId="057def6b-ef4e-4ec2-b7cc-cffe72c16bd0" providerId="ADAL" clId="{577EAA34-F2FD-4447-BD8C-6A8EA7C47CB9}" dt="2025-11-10T13:07:50.240" v="1560"/>
          <ac:picMkLst>
            <pc:docMk/>
            <pc:sldMk cId="907912203" sldId="327"/>
            <ac:picMk id="10" creationId="{29F6D50F-876C-DC58-68F4-EA6158028DF9}"/>
          </ac:picMkLst>
        </pc:picChg>
      </pc:sldChg>
      <pc:sldChg chg="modSp add del mod">
        <pc:chgData name="Paul Cox" userId="057def6b-ef4e-4ec2-b7cc-cffe72c16bd0" providerId="ADAL" clId="{577EAA34-F2FD-4447-BD8C-6A8EA7C47CB9}" dt="2025-11-12T11:48:35.970" v="5275" actId="20577"/>
        <pc:sldMkLst>
          <pc:docMk/>
          <pc:sldMk cId="3084796015" sldId="328"/>
        </pc:sldMkLst>
        <pc:spChg chg="mod">
          <ac:chgData name="Paul Cox" userId="057def6b-ef4e-4ec2-b7cc-cffe72c16bd0" providerId="ADAL" clId="{577EAA34-F2FD-4447-BD8C-6A8EA7C47CB9}" dt="2025-11-12T11:25:14.684" v="2564" actId="20577"/>
          <ac:spMkLst>
            <pc:docMk/>
            <pc:sldMk cId="3084796015" sldId="328"/>
            <ac:spMk id="2" creationId="{2189D59E-F90A-3D19-1C33-652612E2DA77}"/>
          </ac:spMkLst>
        </pc:spChg>
        <pc:spChg chg="mod">
          <ac:chgData name="Paul Cox" userId="057def6b-ef4e-4ec2-b7cc-cffe72c16bd0" providerId="ADAL" clId="{577EAA34-F2FD-4447-BD8C-6A8EA7C47CB9}" dt="2025-11-12T11:48:35.970" v="5275" actId="20577"/>
          <ac:spMkLst>
            <pc:docMk/>
            <pc:sldMk cId="3084796015" sldId="328"/>
            <ac:spMk id="3" creationId="{119B4B02-4EFD-6D1F-038A-7239DD4DF26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1C0A6BA-E68B-4C7A-968B-6A85BE320667}" type="datetimeFigureOut">
              <a:rPr lang="en-GB" smtClean="0"/>
              <a:t>12/11/2025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C045B1F-582D-4498-AA7C-D551D67AC67B}" type="slidenum">
              <a:rPr lang="en-GB" smtClean="0"/>
              <a:t>‹#›</a:t>
            </a:fld>
            <a:endParaRPr lang="en-GB"/>
          </a:p>
        </p:txBody>
      </p:sp>
    </p:spTree>
    <p:extLst>
      <p:ext uri="{BB962C8B-B14F-4D97-AF65-F5344CB8AC3E}">
        <p14:creationId xmlns:p14="http://schemas.microsoft.com/office/powerpoint/2010/main" val="3055757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5384760-337D-4086-B1D5-7BD9382AF1FD}" type="datetimeFigureOut">
              <a:rPr lang="en-GB" smtClean="0"/>
              <a:t>12/11/2025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41C85D-82C5-45E7-A03D-7B46BC112A49}" type="slidenum">
              <a:rPr lang="en-GB" smtClean="0"/>
              <a:t>‹#›</a:t>
            </a:fld>
            <a:endParaRPr lang="en-GB"/>
          </a:p>
        </p:txBody>
      </p:sp>
    </p:spTree>
    <p:extLst>
      <p:ext uri="{BB962C8B-B14F-4D97-AF65-F5344CB8AC3E}">
        <p14:creationId xmlns:p14="http://schemas.microsoft.com/office/powerpoint/2010/main" val="14110362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41C85D-82C5-45E7-A03D-7B46BC112A4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6315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9_Title Slide">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233934EA-92AF-DA55-F443-63DB34692B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2" name="Title 1"/>
          <p:cNvSpPr>
            <a:spLocks noGrp="1"/>
          </p:cNvSpPr>
          <p:nvPr>
            <p:ph type="ctrTitle"/>
          </p:nvPr>
        </p:nvSpPr>
        <p:spPr>
          <a:xfrm>
            <a:off x="431800" y="2653113"/>
            <a:ext cx="3852000" cy="609662"/>
          </a:xfrm>
        </p:spPr>
        <p:txBody>
          <a:bodyPr anchor="b">
            <a:normAutofit/>
          </a:bodyPr>
          <a:lstStyle>
            <a:lvl1pPr algn="l">
              <a:defRPr sz="2200" b="1" cap="none"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31801" y="3292475"/>
            <a:ext cx="3852000" cy="539138"/>
          </a:xfrm>
        </p:spPr>
        <p:txBody>
          <a:bodyPr anchor="t">
            <a:normAutofit/>
          </a:bodyPr>
          <a:lstStyle>
            <a:lvl1pPr marL="0" indent="0" algn="l">
              <a:buNone/>
              <a:defRPr sz="1600" baseline="0">
                <a:solidFill>
                  <a:schemeClr val="accent5"/>
                </a:solidFill>
                <a:latin typeface="Arial" panose="020B0604020202020204" pitchFamily="34" charset="0"/>
                <a:cs typeface="Arial" panose="020B0604020202020204" pitchFamily="34" charset="0"/>
              </a:defRPr>
            </a:lvl1pPr>
            <a:lvl2pPr marL="380996" indent="0" algn="ctr">
              <a:buNone/>
              <a:defRPr sz="1667"/>
            </a:lvl2pPr>
            <a:lvl3pPr marL="761992" indent="0" algn="ctr">
              <a:buNone/>
              <a:defRPr sz="1500"/>
            </a:lvl3pPr>
            <a:lvl4pPr marL="1142989" indent="0" algn="ctr">
              <a:buNone/>
              <a:defRPr sz="1333"/>
            </a:lvl4pPr>
            <a:lvl5pPr marL="1523985" indent="0" algn="ctr">
              <a:buNone/>
              <a:defRPr sz="1333"/>
            </a:lvl5pPr>
            <a:lvl6pPr marL="1904981" indent="0" algn="ctr">
              <a:buNone/>
              <a:defRPr sz="1333"/>
            </a:lvl6pPr>
            <a:lvl7pPr marL="2285977" indent="0" algn="ctr">
              <a:buNone/>
              <a:defRPr sz="1333"/>
            </a:lvl7pPr>
            <a:lvl8pPr marL="2666973" indent="0" algn="ctr">
              <a:buNone/>
              <a:defRPr sz="1333"/>
            </a:lvl8pPr>
            <a:lvl9pPr marL="3047970" indent="0" algn="ctr">
              <a:buNone/>
              <a:defRPr sz="1333"/>
            </a:lvl9pPr>
          </a:lstStyle>
          <a:p>
            <a:r>
              <a:rPr lang="en-US"/>
              <a:t>Click to edit Master subtitle style</a:t>
            </a:r>
            <a:endParaRPr lang="en-GB" dirty="0"/>
          </a:p>
        </p:txBody>
      </p:sp>
      <p:pic>
        <p:nvPicPr>
          <p:cNvPr id="5" name="Picture 4" descr="Text&#10;&#10;Description automatically generated">
            <a:extLst>
              <a:ext uri="{FF2B5EF4-FFF2-40B4-BE49-F238E27FC236}">
                <a16:creationId xmlns:a16="http://schemas.microsoft.com/office/drawing/2014/main" id="{539A6893-9C7B-A2B5-B4BA-DA2F4655841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02799" y="306070"/>
            <a:ext cx="2634615" cy="971550"/>
          </a:xfrm>
          <a:prstGeom prst="rect">
            <a:avLst/>
          </a:prstGeom>
        </p:spPr>
      </p:pic>
    </p:spTree>
    <p:extLst>
      <p:ext uri="{BB962C8B-B14F-4D97-AF65-F5344CB8AC3E}">
        <p14:creationId xmlns:p14="http://schemas.microsoft.com/office/powerpoint/2010/main" val="32926392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normAutofit/>
          </a:bodyPr>
          <a:lstStyle>
            <a:lvl1pPr>
              <a:defRPr sz="2400" cap="none">
                <a:solidFill>
                  <a:schemeClr val="tx2"/>
                </a:solidFill>
              </a:defRPr>
            </a:lvl1pPr>
          </a:lstStyle>
          <a:p>
            <a:r>
              <a:rPr lang="en-US" dirty="0"/>
              <a:t>Click to edit </a:t>
            </a:r>
            <a:br>
              <a:rPr lang="en-US" dirty="0"/>
            </a:br>
            <a:r>
              <a:rPr lang="en-US" dirty="0"/>
              <a:t>Master title style</a:t>
            </a:r>
            <a:endParaRPr lang="en-GB" dirty="0"/>
          </a:p>
        </p:txBody>
      </p:sp>
      <p:sp>
        <p:nvSpPr>
          <p:cNvPr id="3" name="Picture Placeholder 2"/>
          <p:cNvSpPr>
            <a:spLocks noGrp="1"/>
          </p:cNvSpPr>
          <p:nvPr>
            <p:ph type="pic" idx="1"/>
          </p:nvPr>
        </p:nvSpPr>
        <p:spPr>
          <a:xfrm>
            <a:off x="3887391" y="1243014"/>
            <a:ext cx="4629150" cy="3152777"/>
          </a:xfrm>
        </p:spPr>
        <p:txBody>
          <a:bodyPr/>
          <a:lstStyle>
            <a:lvl1pPr marL="0" indent="0">
              <a:buNone/>
              <a:defRPr sz="2667">
                <a:solidFill>
                  <a:schemeClr val="tx2"/>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en-US"/>
              <a:t>Click icon to add picture</a:t>
            </a:r>
            <a:endParaRPr lang="en-GB"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333">
                <a:solidFill>
                  <a:schemeClr val="tx1"/>
                </a:solidFill>
              </a:defRPr>
            </a:lvl1pPr>
            <a:lvl2pPr marL="380996" indent="0">
              <a:buNone/>
              <a:defRPr sz="1167"/>
            </a:lvl2pPr>
            <a:lvl3pPr marL="761992" indent="0">
              <a:buNone/>
              <a:defRPr sz="1000"/>
            </a:lvl3pPr>
            <a:lvl4pPr marL="1142989" indent="0">
              <a:buNone/>
              <a:defRPr sz="833"/>
            </a:lvl4pPr>
            <a:lvl5pPr marL="1523985" indent="0">
              <a:buNone/>
              <a:defRPr sz="833"/>
            </a:lvl5pPr>
            <a:lvl6pPr marL="1904981" indent="0">
              <a:buNone/>
              <a:defRPr sz="833"/>
            </a:lvl6pPr>
            <a:lvl7pPr marL="2285977" indent="0">
              <a:buNone/>
              <a:defRPr sz="833"/>
            </a:lvl7pPr>
            <a:lvl8pPr marL="2666973" indent="0">
              <a:buNone/>
              <a:defRPr sz="833"/>
            </a:lvl8pPr>
            <a:lvl9pPr marL="3047970" indent="0">
              <a:buNone/>
              <a:defRPr sz="833"/>
            </a:lvl9pPr>
          </a:lstStyle>
          <a:p>
            <a:pPr lvl="0"/>
            <a:r>
              <a:rPr lang="en-US"/>
              <a:t>Click to edit Master text styles</a:t>
            </a:r>
          </a:p>
        </p:txBody>
      </p:sp>
      <p:sp>
        <p:nvSpPr>
          <p:cNvPr id="5" name="Footer Placeholder 5"/>
          <p:cNvSpPr>
            <a:spLocks noGrp="1"/>
          </p:cNvSpPr>
          <p:nvPr>
            <p:ph type="ftr" sz="quarter" idx="3"/>
          </p:nvPr>
        </p:nvSpPr>
        <p:spPr>
          <a:xfrm>
            <a:off x="1692276" y="4698000"/>
            <a:ext cx="6408740"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endParaRPr lang="en-GB" dirty="0"/>
          </a:p>
        </p:txBody>
      </p:sp>
      <p:sp>
        <p:nvSpPr>
          <p:cNvPr id="6" name="Date Placeholder 7"/>
          <p:cNvSpPr>
            <a:spLocks noGrp="1"/>
          </p:cNvSpPr>
          <p:nvPr>
            <p:ph type="dt" sz="half" idx="10"/>
          </p:nvPr>
        </p:nvSpPr>
        <p:spPr>
          <a:xfrm>
            <a:off x="431800" y="4698000"/>
            <a:ext cx="1051560"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fld id="{00F6ECC1-F4D1-D044-A81E-F97A5693F7B0}" type="datetime1">
              <a:rPr lang="en-GB" smtClean="0"/>
              <a:pPr/>
              <a:t>12/11/2025</a:t>
            </a:fld>
            <a:endParaRPr lang="en-GB" dirty="0"/>
          </a:p>
        </p:txBody>
      </p:sp>
      <p:sp>
        <p:nvSpPr>
          <p:cNvPr id="7" name="Slide Number Placeholder 8"/>
          <p:cNvSpPr>
            <a:spLocks noGrp="1"/>
          </p:cNvSpPr>
          <p:nvPr>
            <p:ph type="sldNum" sz="quarter" idx="4"/>
          </p:nvPr>
        </p:nvSpPr>
        <p:spPr>
          <a:xfrm>
            <a:off x="8101015" y="4698000"/>
            <a:ext cx="701675" cy="273844"/>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CF85E450-92C8-BE48-B8AE-96C8EDDEF665}" type="slidenum">
              <a:rPr lang="en-GB" smtClean="0"/>
              <a:pPr/>
              <a:t>‹#›</a:t>
            </a:fld>
            <a:endParaRPr lang="en-GB" dirty="0"/>
          </a:p>
        </p:txBody>
      </p:sp>
    </p:spTree>
    <p:extLst>
      <p:ext uri="{BB962C8B-B14F-4D97-AF65-F5344CB8AC3E}">
        <p14:creationId xmlns:p14="http://schemas.microsoft.com/office/powerpoint/2010/main" val="202582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1" y="1358700"/>
            <a:ext cx="4964167" cy="1608338"/>
          </a:xfrm>
        </p:spPr>
        <p:txBody>
          <a:bodyPr anchor="b">
            <a:normAutofit/>
          </a:bodyPr>
          <a:lstStyle>
            <a:lvl1pPr algn="l">
              <a:defRPr sz="4000" b="1" cap="none"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8216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2653113"/>
            <a:ext cx="3852000" cy="609662"/>
          </a:xfrm>
        </p:spPr>
        <p:txBody>
          <a:bodyPr anchor="b">
            <a:normAutofit/>
          </a:bodyPr>
          <a:lstStyle>
            <a:lvl1pPr algn="l">
              <a:defRPr sz="2200" b="1" cap="none"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31801" y="3292475"/>
            <a:ext cx="3852000" cy="539138"/>
          </a:xfrm>
        </p:spPr>
        <p:txBody>
          <a:bodyPr anchor="t">
            <a:normAutofit/>
          </a:bodyPr>
          <a:lstStyle>
            <a:lvl1pPr marL="0" indent="0" algn="l">
              <a:buNone/>
              <a:defRPr sz="1600" baseline="0">
                <a:solidFill>
                  <a:schemeClr val="accent5"/>
                </a:solidFill>
                <a:latin typeface="Arial" panose="020B0604020202020204" pitchFamily="34" charset="0"/>
                <a:cs typeface="Arial" panose="020B0604020202020204" pitchFamily="34" charset="0"/>
              </a:defRPr>
            </a:lvl1pPr>
            <a:lvl2pPr marL="380996" indent="0" algn="ctr">
              <a:buNone/>
              <a:defRPr sz="1667"/>
            </a:lvl2pPr>
            <a:lvl3pPr marL="761992" indent="0" algn="ctr">
              <a:buNone/>
              <a:defRPr sz="1500"/>
            </a:lvl3pPr>
            <a:lvl4pPr marL="1142989" indent="0" algn="ctr">
              <a:buNone/>
              <a:defRPr sz="1333"/>
            </a:lvl4pPr>
            <a:lvl5pPr marL="1523985" indent="0" algn="ctr">
              <a:buNone/>
              <a:defRPr sz="1333"/>
            </a:lvl5pPr>
            <a:lvl6pPr marL="1904981" indent="0" algn="ctr">
              <a:buNone/>
              <a:defRPr sz="1333"/>
            </a:lvl6pPr>
            <a:lvl7pPr marL="2285977" indent="0" algn="ctr">
              <a:buNone/>
              <a:defRPr sz="1333"/>
            </a:lvl7pPr>
            <a:lvl8pPr marL="2666973" indent="0" algn="ctr">
              <a:buNone/>
              <a:defRPr sz="1333"/>
            </a:lvl8pPr>
            <a:lvl9pPr marL="3047970" indent="0" algn="ctr">
              <a:buNone/>
              <a:defRPr sz="1333"/>
            </a:lvl9pPr>
          </a:lstStyle>
          <a:p>
            <a:r>
              <a:rPr lang="en-US"/>
              <a:t>Click to edit Master subtitle style</a:t>
            </a:r>
            <a:endParaRPr lang="en-GB" dirty="0"/>
          </a:p>
        </p:txBody>
      </p:sp>
    </p:spTree>
    <p:extLst>
      <p:ext uri="{BB962C8B-B14F-4D97-AF65-F5344CB8AC3E}">
        <p14:creationId xmlns:p14="http://schemas.microsoft.com/office/powerpoint/2010/main" val="12520327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B5573A-F452-9151-C9BB-4F38FD680E58}"/>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31801" y="2222637"/>
            <a:ext cx="4964167" cy="1038929"/>
          </a:xfrm>
        </p:spPr>
        <p:txBody>
          <a:bodyPr anchor="b">
            <a:normAutofit/>
          </a:bodyPr>
          <a:lstStyle>
            <a:lvl1pPr algn="l">
              <a:defRPr sz="2200" b="1" cap="none" baseline="0">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31801" y="3292475"/>
            <a:ext cx="4964167" cy="539138"/>
          </a:xfrm>
        </p:spPr>
        <p:txBody>
          <a:bodyPr anchor="t">
            <a:normAutofit/>
          </a:bodyPr>
          <a:lstStyle>
            <a:lvl1pPr marL="0" indent="0" algn="l">
              <a:buNone/>
              <a:defRPr sz="1600" baseline="0">
                <a:solidFill>
                  <a:srgbClr val="9BCBEB"/>
                </a:solidFill>
                <a:latin typeface="Arial" panose="020B0604020202020204" pitchFamily="34" charset="0"/>
                <a:cs typeface="Arial" panose="020B0604020202020204" pitchFamily="34" charset="0"/>
              </a:defRPr>
            </a:lvl1pPr>
            <a:lvl2pPr marL="380996" indent="0" algn="ctr">
              <a:buNone/>
              <a:defRPr sz="1667"/>
            </a:lvl2pPr>
            <a:lvl3pPr marL="761992" indent="0" algn="ctr">
              <a:buNone/>
              <a:defRPr sz="1500"/>
            </a:lvl3pPr>
            <a:lvl4pPr marL="1142989" indent="0" algn="ctr">
              <a:buNone/>
              <a:defRPr sz="1333"/>
            </a:lvl4pPr>
            <a:lvl5pPr marL="1523985" indent="0" algn="ctr">
              <a:buNone/>
              <a:defRPr sz="1333"/>
            </a:lvl5pPr>
            <a:lvl6pPr marL="1904981" indent="0" algn="ctr">
              <a:buNone/>
              <a:defRPr sz="1333"/>
            </a:lvl6pPr>
            <a:lvl7pPr marL="2285977" indent="0" algn="ctr">
              <a:buNone/>
              <a:defRPr sz="1333"/>
            </a:lvl7pPr>
            <a:lvl8pPr marL="2666973" indent="0" algn="ctr">
              <a:buNone/>
              <a:defRPr sz="1333"/>
            </a:lvl8pPr>
            <a:lvl9pPr marL="3047970" indent="0" algn="ctr">
              <a:buNone/>
              <a:defRPr sz="1333"/>
            </a:lvl9pPr>
          </a:lstStyle>
          <a:p>
            <a:r>
              <a:rPr lang="en-US" dirty="0"/>
              <a:t>Sub title / By [name]</a:t>
            </a:r>
            <a:endParaRPr lang="en-GB" dirty="0"/>
          </a:p>
        </p:txBody>
      </p:sp>
      <p:pic>
        <p:nvPicPr>
          <p:cNvPr id="13" name="Graphic 12">
            <a:extLst>
              <a:ext uri="{FF2B5EF4-FFF2-40B4-BE49-F238E27FC236}">
                <a16:creationId xmlns:a16="http://schemas.microsoft.com/office/drawing/2014/main" id="{BE0CD5E8-2EDF-5811-9370-A8E6F0C295F4}"/>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7337" b="26113"/>
          <a:stretch/>
        </p:blipFill>
        <p:spPr>
          <a:xfrm>
            <a:off x="0" y="1202400"/>
            <a:ext cx="6001800" cy="3941100"/>
          </a:xfrm>
          <a:prstGeom prst="rect">
            <a:avLst/>
          </a:prstGeom>
        </p:spPr>
      </p:pic>
      <p:pic>
        <p:nvPicPr>
          <p:cNvPr id="4" name="Picture 3" descr="Text&#10;&#10;Description automatically generated">
            <a:extLst>
              <a:ext uri="{FF2B5EF4-FFF2-40B4-BE49-F238E27FC236}">
                <a16:creationId xmlns:a16="http://schemas.microsoft.com/office/drawing/2014/main" id="{182A56B0-6231-98C0-B5AF-6252DE814E1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201555" y="306070"/>
            <a:ext cx="2634615" cy="640080"/>
          </a:xfrm>
          <a:prstGeom prst="rect">
            <a:avLst/>
          </a:prstGeom>
        </p:spPr>
      </p:pic>
    </p:spTree>
    <p:extLst>
      <p:ext uri="{BB962C8B-B14F-4D97-AF65-F5344CB8AC3E}">
        <p14:creationId xmlns:p14="http://schemas.microsoft.com/office/powerpoint/2010/main" val="22347537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55C70A-BEBD-C485-742C-6FEAEE0918A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31801" y="2223275"/>
            <a:ext cx="4964167" cy="1038929"/>
          </a:xfrm>
        </p:spPr>
        <p:txBody>
          <a:bodyPr anchor="b">
            <a:normAutofit/>
          </a:bodyPr>
          <a:lstStyle>
            <a:lvl1pPr algn="l">
              <a:defRPr sz="2200" b="1" cap="none"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31801" y="3292475"/>
            <a:ext cx="4964167" cy="539138"/>
          </a:xfrm>
        </p:spPr>
        <p:txBody>
          <a:bodyPr anchor="t">
            <a:normAutofit/>
          </a:bodyPr>
          <a:lstStyle>
            <a:lvl1pPr marL="0" indent="0" algn="l">
              <a:buNone/>
              <a:defRPr sz="1600" baseline="0">
                <a:solidFill>
                  <a:schemeClr val="accent5"/>
                </a:solidFill>
                <a:latin typeface="Arial" panose="020B0604020202020204" pitchFamily="34" charset="0"/>
                <a:cs typeface="Arial" panose="020B0604020202020204" pitchFamily="34" charset="0"/>
              </a:defRPr>
            </a:lvl1pPr>
            <a:lvl2pPr marL="380996" indent="0" algn="ctr">
              <a:buNone/>
              <a:defRPr sz="1667"/>
            </a:lvl2pPr>
            <a:lvl3pPr marL="761992" indent="0" algn="ctr">
              <a:buNone/>
              <a:defRPr sz="1500"/>
            </a:lvl3pPr>
            <a:lvl4pPr marL="1142989" indent="0" algn="ctr">
              <a:buNone/>
              <a:defRPr sz="1333"/>
            </a:lvl4pPr>
            <a:lvl5pPr marL="1523985" indent="0" algn="ctr">
              <a:buNone/>
              <a:defRPr sz="1333"/>
            </a:lvl5pPr>
            <a:lvl6pPr marL="1904981" indent="0" algn="ctr">
              <a:buNone/>
              <a:defRPr sz="1333"/>
            </a:lvl6pPr>
            <a:lvl7pPr marL="2285977" indent="0" algn="ctr">
              <a:buNone/>
              <a:defRPr sz="1333"/>
            </a:lvl7pPr>
            <a:lvl8pPr marL="2666973" indent="0" algn="ctr">
              <a:buNone/>
              <a:defRPr sz="1333"/>
            </a:lvl8pPr>
            <a:lvl9pPr marL="3047970" indent="0" algn="ctr">
              <a:buNone/>
              <a:defRPr sz="1333"/>
            </a:lvl9pPr>
          </a:lstStyle>
          <a:p>
            <a:r>
              <a:rPr lang="en-US" dirty="0"/>
              <a:t>Sub title / By [name]</a:t>
            </a:r>
            <a:endParaRPr lang="en-GB" dirty="0"/>
          </a:p>
        </p:txBody>
      </p:sp>
      <p:pic>
        <p:nvPicPr>
          <p:cNvPr id="8" name="Graphic 7">
            <a:extLst>
              <a:ext uri="{FF2B5EF4-FFF2-40B4-BE49-F238E27FC236}">
                <a16:creationId xmlns:a16="http://schemas.microsoft.com/office/drawing/2014/main" id="{AA5721AA-B9D9-91A6-DAA6-EC03CD4EBC37}"/>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7325" b="26113"/>
          <a:stretch/>
        </p:blipFill>
        <p:spPr>
          <a:xfrm>
            <a:off x="-1" y="1202400"/>
            <a:ext cx="6002555" cy="3941100"/>
          </a:xfrm>
          <a:prstGeom prst="rect">
            <a:avLst/>
          </a:prstGeom>
        </p:spPr>
      </p:pic>
      <p:pic>
        <p:nvPicPr>
          <p:cNvPr id="6" name="Picture 5">
            <a:extLst>
              <a:ext uri="{FF2B5EF4-FFF2-40B4-BE49-F238E27FC236}">
                <a16:creationId xmlns:a16="http://schemas.microsoft.com/office/drawing/2014/main" id="{CCA67FE0-6958-8D01-2CE4-8EF50A8CFA5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192000" y="305533"/>
            <a:ext cx="2634615" cy="640080"/>
          </a:xfrm>
          <a:prstGeom prst="rect">
            <a:avLst/>
          </a:prstGeom>
        </p:spPr>
      </p:pic>
    </p:spTree>
    <p:extLst>
      <p:ext uri="{BB962C8B-B14F-4D97-AF65-F5344CB8AC3E}">
        <p14:creationId xmlns:p14="http://schemas.microsoft.com/office/powerpoint/2010/main" val="222929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372600"/>
            <a:ext cx="5760000" cy="205200"/>
          </a:xfrm>
        </p:spPr>
        <p:txBody>
          <a:bodyPr/>
          <a:lstStyle>
            <a:lvl1pPr>
              <a:defRPr baseline="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431800" y="1239839"/>
            <a:ext cx="8277225" cy="3187478"/>
          </a:xfrm>
        </p:spPr>
        <p:txBody>
          <a:bodyPr/>
          <a:lstStyle>
            <a:lvl1pPr>
              <a:buClr>
                <a:schemeClr val="accent3"/>
              </a:buClr>
              <a:defRPr sz="1400">
                <a:solidFill>
                  <a:schemeClr val="tx1"/>
                </a:solidFill>
              </a:defRPr>
            </a:lvl1pPr>
            <a:lvl2pPr>
              <a:buClr>
                <a:schemeClr val="accent3"/>
              </a:buClr>
              <a:defRPr sz="1200">
                <a:solidFill>
                  <a:schemeClr val="tx1"/>
                </a:solidFill>
              </a:defRPr>
            </a:lvl2pPr>
            <a:lvl3pPr>
              <a:buClr>
                <a:schemeClr val="accent3"/>
              </a:buClr>
              <a:defRPr sz="1000">
                <a:solidFill>
                  <a:schemeClr val="tx1"/>
                </a:solidFill>
              </a:defRPr>
            </a:lvl3pPr>
            <a:lvl4pPr>
              <a:buClr>
                <a:schemeClr val="accent3"/>
              </a:buClr>
              <a:defRPr sz="800">
                <a:solidFill>
                  <a:schemeClr val="tx1"/>
                </a:solidFill>
              </a:defRPr>
            </a:lvl4pPr>
            <a:lvl5pPr>
              <a:buClr>
                <a:schemeClr val="accent4"/>
              </a:buClr>
              <a:defRPr sz="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5"/>
          <p:cNvSpPr>
            <a:spLocks noGrp="1"/>
          </p:cNvSpPr>
          <p:nvPr>
            <p:ph type="ftr" sz="quarter" idx="3"/>
          </p:nvPr>
        </p:nvSpPr>
        <p:spPr>
          <a:xfrm>
            <a:off x="1692275" y="4698000"/>
            <a:ext cx="6412633"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endParaRPr lang="en-GB" dirty="0"/>
          </a:p>
        </p:txBody>
      </p:sp>
      <p:sp>
        <p:nvSpPr>
          <p:cNvPr id="6" name="Date Placeholder 7"/>
          <p:cNvSpPr>
            <a:spLocks noGrp="1"/>
          </p:cNvSpPr>
          <p:nvPr>
            <p:ph type="dt" sz="half" idx="2"/>
          </p:nvPr>
        </p:nvSpPr>
        <p:spPr>
          <a:xfrm>
            <a:off x="431801" y="4698000"/>
            <a:ext cx="756919"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fld id="{2C5D2EF4-E998-0349-9756-90E91C71FD6F}" type="datetime1">
              <a:rPr lang="en-GB" smtClean="0"/>
              <a:pPr/>
              <a:t>12/11/2025</a:t>
            </a:fld>
            <a:endParaRPr lang="en-GB" dirty="0"/>
          </a:p>
        </p:txBody>
      </p:sp>
      <p:sp>
        <p:nvSpPr>
          <p:cNvPr id="7" name="Slide Number Placeholder 8"/>
          <p:cNvSpPr>
            <a:spLocks noGrp="1"/>
          </p:cNvSpPr>
          <p:nvPr>
            <p:ph type="sldNum" sz="quarter" idx="4"/>
          </p:nvPr>
        </p:nvSpPr>
        <p:spPr>
          <a:xfrm>
            <a:off x="8104911" y="4698000"/>
            <a:ext cx="697779" cy="273844"/>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CF85E450-92C8-BE48-B8AE-96C8EDDEF665}" type="slidenum">
              <a:rPr lang="en-GB" smtClean="0"/>
              <a:pPr/>
              <a:t>‹#›</a:t>
            </a:fld>
            <a:endParaRPr lang="en-GB" dirty="0"/>
          </a:p>
        </p:txBody>
      </p:sp>
    </p:spTree>
    <p:extLst>
      <p:ext uri="{BB962C8B-B14F-4D97-AF65-F5344CB8AC3E}">
        <p14:creationId xmlns:p14="http://schemas.microsoft.com/office/powerpoint/2010/main" val="2863793638"/>
      </p:ext>
    </p:extLst>
  </p:cSld>
  <p:clrMapOvr>
    <a:masterClrMapping/>
  </p:clrMapOvr>
  <p:extLst>
    <p:ext uri="{DCECCB84-F9BA-43D5-87BE-67443E8EF086}">
      <p15:sldGuideLst xmlns:p15="http://schemas.microsoft.com/office/powerpoint/2012/main">
        <p15:guide id="1" orient="horz" pos="8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372600"/>
            <a:ext cx="5760000" cy="205200"/>
          </a:xfrm>
        </p:spPr>
        <p:txBody>
          <a:bodyPr/>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31800" y="1239838"/>
            <a:ext cx="4083050" cy="3458162"/>
          </a:xfrm>
        </p:spPr>
        <p:txBody>
          <a:bodyPr/>
          <a:lstStyle>
            <a:lvl1pPr marL="190498" indent="-190498">
              <a:buClr>
                <a:schemeClr val="accent3"/>
              </a:buClr>
              <a:buFont typeface="Arial" panose="020B0604020202020204" pitchFamily="34" charset="0"/>
              <a:buChar char="•"/>
              <a:defRPr>
                <a:solidFill>
                  <a:schemeClr val="tx1"/>
                </a:solidFill>
              </a:defRPr>
            </a:lvl1pPr>
            <a:lvl2pPr marL="571494" indent="-190498">
              <a:buClr>
                <a:schemeClr val="accent3"/>
              </a:buClr>
              <a:buFont typeface="Arial" panose="020B0604020202020204" pitchFamily="34" charset="0"/>
              <a:buChar char="•"/>
              <a:defRPr>
                <a:solidFill>
                  <a:schemeClr val="tx1"/>
                </a:solidFill>
              </a:defRPr>
            </a:lvl2pPr>
            <a:lvl3pPr marL="952490" indent="-190498">
              <a:buClr>
                <a:schemeClr val="accent3"/>
              </a:buClr>
              <a:buFont typeface="Arial" panose="020B0604020202020204" pitchFamily="34" charset="0"/>
              <a:buChar char="•"/>
              <a:defRPr>
                <a:solidFill>
                  <a:schemeClr val="tx1"/>
                </a:solidFill>
              </a:defRPr>
            </a:lvl3pPr>
            <a:lvl4pPr marL="1333487" indent="-190498">
              <a:buClr>
                <a:schemeClr val="accent3"/>
              </a:buClr>
              <a:buFont typeface="Arial" panose="020B0604020202020204" pitchFamily="34" charset="0"/>
              <a:buChar char="•"/>
              <a:defRPr>
                <a:solidFill>
                  <a:schemeClr val="tx1"/>
                </a:solidFill>
              </a:defRPr>
            </a:lvl4pPr>
            <a:lvl5pPr marL="1714483" indent="-190498">
              <a:buClr>
                <a:schemeClr val="accent3"/>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2" y="1239838"/>
            <a:ext cx="4173539" cy="3458162"/>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3"/>
          </p:nvPr>
        </p:nvSpPr>
        <p:spPr>
          <a:xfrm>
            <a:off x="1692275" y="4698000"/>
            <a:ext cx="6403395"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endParaRPr lang="en-GB" dirty="0"/>
          </a:p>
        </p:txBody>
      </p:sp>
      <p:sp>
        <p:nvSpPr>
          <p:cNvPr id="7" name="Date Placeholder 7"/>
          <p:cNvSpPr>
            <a:spLocks noGrp="1"/>
          </p:cNvSpPr>
          <p:nvPr>
            <p:ph type="dt" sz="half" idx="10"/>
          </p:nvPr>
        </p:nvSpPr>
        <p:spPr>
          <a:xfrm>
            <a:off x="431800" y="4698000"/>
            <a:ext cx="1117890"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fld id="{A27D12E1-650C-F048-B31B-22DC0F0CCA66}" type="datetime1">
              <a:rPr lang="en-GB" smtClean="0"/>
              <a:pPr/>
              <a:t>12/11/2025</a:t>
            </a:fld>
            <a:endParaRPr lang="en-GB" dirty="0"/>
          </a:p>
        </p:txBody>
      </p:sp>
      <p:sp>
        <p:nvSpPr>
          <p:cNvPr id="8" name="Slide Number Placeholder 8"/>
          <p:cNvSpPr>
            <a:spLocks noGrp="1"/>
          </p:cNvSpPr>
          <p:nvPr>
            <p:ph type="sldNum" sz="quarter" idx="4"/>
          </p:nvPr>
        </p:nvSpPr>
        <p:spPr>
          <a:xfrm>
            <a:off x="8101015" y="4698000"/>
            <a:ext cx="701675" cy="273844"/>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CF85E450-92C8-BE48-B8AE-96C8EDDEF665}" type="slidenum">
              <a:rPr lang="en-GB" smtClean="0"/>
              <a:pPr/>
              <a:t>‹#›</a:t>
            </a:fld>
            <a:endParaRPr lang="en-GB" dirty="0"/>
          </a:p>
        </p:txBody>
      </p:sp>
    </p:spTree>
    <p:extLst>
      <p:ext uri="{BB962C8B-B14F-4D97-AF65-F5344CB8AC3E}">
        <p14:creationId xmlns:p14="http://schemas.microsoft.com/office/powerpoint/2010/main" val="92472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2000" y="372600"/>
            <a:ext cx="5760000" cy="205200"/>
          </a:xfrm>
        </p:spPr>
        <p:txBody>
          <a:bodyPr/>
          <a:lstStyle>
            <a:lvl1pPr>
              <a:defRPr>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432000" y="1027183"/>
            <a:ext cx="4077494" cy="617934"/>
          </a:xfrm>
        </p:spPr>
        <p:txBody>
          <a:bodyPr anchor="b">
            <a:normAutofit/>
          </a:bodyPr>
          <a:lstStyle>
            <a:lvl1pPr marL="0" indent="0">
              <a:buNone/>
              <a:defRPr sz="1600" b="1" baseline="0">
                <a:solidFill>
                  <a:schemeClr val="accent5"/>
                </a:solidFill>
              </a:defRPr>
            </a:lvl1pPr>
            <a:lvl2pPr marL="380996" indent="0">
              <a:buNone/>
              <a:defRPr sz="1667" b="1"/>
            </a:lvl2pPr>
            <a:lvl3pPr marL="761992" indent="0">
              <a:buNone/>
              <a:defRPr sz="1500" b="1"/>
            </a:lvl3pPr>
            <a:lvl4pPr marL="1142989" indent="0">
              <a:buNone/>
              <a:defRPr sz="1333" b="1"/>
            </a:lvl4pPr>
            <a:lvl5pPr marL="1523985" indent="0">
              <a:buNone/>
              <a:defRPr sz="1333" b="1"/>
            </a:lvl5pPr>
            <a:lvl6pPr marL="1904981" indent="0">
              <a:buNone/>
              <a:defRPr sz="1333" b="1"/>
            </a:lvl6pPr>
            <a:lvl7pPr marL="2285977" indent="0">
              <a:buNone/>
              <a:defRPr sz="1333" b="1"/>
            </a:lvl7pPr>
            <a:lvl8pPr marL="2666973" indent="0">
              <a:buNone/>
              <a:defRPr sz="1333" b="1"/>
            </a:lvl8pPr>
            <a:lvl9pPr marL="3047970" indent="0">
              <a:buNone/>
              <a:defRPr sz="1333" b="1"/>
            </a:lvl9pPr>
          </a:lstStyle>
          <a:p>
            <a:pPr lvl="0"/>
            <a:r>
              <a:rPr lang="en-US"/>
              <a:t>Click to edit Master text styles</a:t>
            </a:r>
          </a:p>
        </p:txBody>
      </p:sp>
      <p:sp>
        <p:nvSpPr>
          <p:cNvPr id="4" name="Content Placeholder 3"/>
          <p:cNvSpPr>
            <a:spLocks noGrp="1"/>
          </p:cNvSpPr>
          <p:nvPr>
            <p:ph sz="half" idx="2"/>
          </p:nvPr>
        </p:nvSpPr>
        <p:spPr>
          <a:xfrm>
            <a:off x="432003" y="1770149"/>
            <a:ext cx="4077495" cy="2478468"/>
          </a:xfrm>
        </p:spPr>
        <p:txBody>
          <a:bodyPr/>
          <a:lstStyle>
            <a:lvl1pPr>
              <a:buClr>
                <a:srgbClr val="92D050"/>
              </a:buClr>
              <a:defRPr sz="1400">
                <a:solidFill>
                  <a:schemeClr val="tx1"/>
                </a:solidFill>
              </a:defRPr>
            </a:lvl1pPr>
            <a:lvl2pPr>
              <a:buClr>
                <a:srgbClr val="92D050"/>
              </a:buClr>
              <a:defRPr sz="1200">
                <a:solidFill>
                  <a:schemeClr val="tx1"/>
                </a:solidFill>
              </a:defRPr>
            </a:lvl2pPr>
            <a:lvl3pPr>
              <a:buClr>
                <a:srgbClr val="92D050"/>
              </a:buClr>
              <a:defRPr sz="1000">
                <a:solidFill>
                  <a:schemeClr val="tx1"/>
                </a:solidFill>
              </a:defRPr>
            </a:lvl3pPr>
            <a:lvl4pPr>
              <a:buClr>
                <a:srgbClr val="92D050"/>
              </a:buClr>
              <a:defRPr sz="800">
                <a:solidFill>
                  <a:schemeClr val="tx1"/>
                </a:solidFill>
              </a:defRPr>
            </a:lvl4pPr>
            <a:lvl5pPr>
              <a:buClr>
                <a:srgbClr val="92D050"/>
              </a:buClr>
              <a:defRPr sz="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29154" y="1027183"/>
            <a:ext cx="4159249" cy="617934"/>
          </a:xfrm>
        </p:spPr>
        <p:txBody>
          <a:bodyPr anchor="b">
            <a:normAutofit/>
          </a:bodyPr>
          <a:lstStyle>
            <a:lvl1pPr marL="0" indent="0">
              <a:buNone/>
              <a:defRPr sz="1600" b="1">
                <a:solidFill>
                  <a:schemeClr val="accent5"/>
                </a:solidFill>
              </a:defRPr>
            </a:lvl1pPr>
            <a:lvl2pPr marL="380996" indent="0">
              <a:buNone/>
              <a:defRPr sz="1667" b="1"/>
            </a:lvl2pPr>
            <a:lvl3pPr marL="761992" indent="0">
              <a:buNone/>
              <a:defRPr sz="1500" b="1"/>
            </a:lvl3pPr>
            <a:lvl4pPr marL="1142989" indent="0">
              <a:buNone/>
              <a:defRPr sz="1333" b="1"/>
            </a:lvl4pPr>
            <a:lvl5pPr marL="1523985" indent="0">
              <a:buNone/>
              <a:defRPr sz="1333" b="1"/>
            </a:lvl5pPr>
            <a:lvl6pPr marL="1904981" indent="0">
              <a:buNone/>
              <a:defRPr sz="1333" b="1"/>
            </a:lvl6pPr>
            <a:lvl7pPr marL="2285977" indent="0">
              <a:buNone/>
              <a:defRPr sz="1333" b="1"/>
            </a:lvl7pPr>
            <a:lvl8pPr marL="2666973" indent="0">
              <a:buNone/>
              <a:defRPr sz="1333" b="1"/>
            </a:lvl8pPr>
            <a:lvl9pPr marL="3047970"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29154" y="1770149"/>
            <a:ext cx="4159249" cy="2478468"/>
          </a:xfrm>
        </p:spPr>
        <p:txBody>
          <a:bodyPr/>
          <a:lstStyle>
            <a:lvl1pPr>
              <a:buClr>
                <a:schemeClr val="accent3"/>
              </a:buClr>
              <a:defRPr sz="1400">
                <a:solidFill>
                  <a:schemeClr val="tx1"/>
                </a:solidFill>
              </a:defRPr>
            </a:lvl1pPr>
            <a:lvl2pPr>
              <a:buClr>
                <a:schemeClr val="accent3"/>
              </a:buClr>
              <a:defRPr sz="1200">
                <a:solidFill>
                  <a:schemeClr val="tx1"/>
                </a:solidFill>
              </a:defRPr>
            </a:lvl2pPr>
            <a:lvl3pPr>
              <a:buClr>
                <a:schemeClr val="accent3"/>
              </a:buClr>
              <a:defRPr sz="1000">
                <a:solidFill>
                  <a:schemeClr val="tx1"/>
                </a:solidFill>
              </a:defRPr>
            </a:lvl3pPr>
            <a:lvl4pPr>
              <a:buClr>
                <a:schemeClr val="accent3"/>
              </a:buClr>
              <a:defRPr sz="800">
                <a:solidFill>
                  <a:schemeClr val="tx1"/>
                </a:solidFill>
              </a:defRPr>
            </a:lvl4pPr>
            <a:lvl5pPr>
              <a:defRPr sz="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5"/>
          <p:cNvSpPr>
            <a:spLocks noGrp="1"/>
          </p:cNvSpPr>
          <p:nvPr>
            <p:ph type="ftr" sz="quarter" idx="10"/>
          </p:nvPr>
        </p:nvSpPr>
        <p:spPr>
          <a:xfrm>
            <a:off x="1692276" y="4698000"/>
            <a:ext cx="6408740"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endParaRPr lang="en-GB" dirty="0"/>
          </a:p>
        </p:txBody>
      </p:sp>
      <p:sp>
        <p:nvSpPr>
          <p:cNvPr id="8" name="Date Placeholder 7"/>
          <p:cNvSpPr>
            <a:spLocks noGrp="1"/>
          </p:cNvSpPr>
          <p:nvPr>
            <p:ph type="dt" sz="half" idx="11"/>
          </p:nvPr>
        </p:nvSpPr>
        <p:spPr>
          <a:xfrm>
            <a:off x="431801" y="4698000"/>
            <a:ext cx="1115216"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fld id="{EDE43A86-6E1A-0245-87EA-A71E622F9E2D}" type="datetime1">
              <a:rPr lang="en-GB" smtClean="0"/>
              <a:pPr/>
              <a:t>12/11/2025</a:t>
            </a:fld>
            <a:endParaRPr lang="en-GB" dirty="0"/>
          </a:p>
        </p:txBody>
      </p:sp>
      <p:sp>
        <p:nvSpPr>
          <p:cNvPr id="9" name="Slide Number Placeholder 8"/>
          <p:cNvSpPr>
            <a:spLocks noGrp="1"/>
          </p:cNvSpPr>
          <p:nvPr>
            <p:ph type="sldNum" sz="quarter" idx="12"/>
          </p:nvPr>
        </p:nvSpPr>
        <p:spPr>
          <a:xfrm>
            <a:off x="8101015" y="4698000"/>
            <a:ext cx="701675" cy="273844"/>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CF85E450-92C8-BE48-B8AE-96C8EDDEF665}" type="slidenum">
              <a:rPr lang="en-GB" smtClean="0"/>
              <a:pPr/>
              <a:t>‹#›</a:t>
            </a:fld>
            <a:endParaRPr lang="en-GB" dirty="0"/>
          </a:p>
        </p:txBody>
      </p:sp>
    </p:spTree>
    <p:extLst>
      <p:ext uri="{BB962C8B-B14F-4D97-AF65-F5344CB8AC3E}">
        <p14:creationId xmlns:p14="http://schemas.microsoft.com/office/powerpoint/2010/main" val="324725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2000" y="372600"/>
            <a:ext cx="5760000" cy="205200"/>
          </a:xfrm>
        </p:spPr>
        <p:txBody>
          <a:bodyPr/>
          <a:lstStyle>
            <a:lvl1pPr>
              <a:defRPr>
                <a:solidFill>
                  <a:schemeClr val="tx2"/>
                </a:solidFill>
              </a:defRPr>
            </a:lvl1pPr>
          </a:lstStyle>
          <a:p>
            <a:r>
              <a:rPr lang="en-US"/>
              <a:t>Click to edit Master title style</a:t>
            </a:r>
            <a:endParaRPr lang="en-GB" dirty="0"/>
          </a:p>
        </p:txBody>
      </p:sp>
      <p:sp>
        <p:nvSpPr>
          <p:cNvPr id="3" name="Footer Placeholder 5"/>
          <p:cNvSpPr>
            <a:spLocks noGrp="1"/>
          </p:cNvSpPr>
          <p:nvPr>
            <p:ph type="ftr" sz="quarter" idx="3"/>
          </p:nvPr>
        </p:nvSpPr>
        <p:spPr>
          <a:xfrm>
            <a:off x="1692275" y="4698000"/>
            <a:ext cx="6394925"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endParaRPr lang="en-GB" dirty="0"/>
          </a:p>
        </p:txBody>
      </p:sp>
      <p:sp>
        <p:nvSpPr>
          <p:cNvPr id="4" name="Date Placeholder 7"/>
          <p:cNvSpPr>
            <a:spLocks noGrp="1"/>
          </p:cNvSpPr>
          <p:nvPr>
            <p:ph type="dt" sz="half" idx="2"/>
          </p:nvPr>
        </p:nvSpPr>
        <p:spPr>
          <a:xfrm>
            <a:off x="432000" y="4698000"/>
            <a:ext cx="994249"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fld id="{078BB2A5-0A16-2F48-921F-DC5036414F9D}" type="datetime1">
              <a:rPr lang="en-GB" smtClean="0"/>
              <a:pPr/>
              <a:t>12/11/2025</a:t>
            </a:fld>
            <a:endParaRPr lang="en-GB" dirty="0"/>
          </a:p>
        </p:txBody>
      </p:sp>
      <p:sp>
        <p:nvSpPr>
          <p:cNvPr id="5" name="Slide Number Placeholder 8"/>
          <p:cNvSpPr>
            <a:spLocks noGrp="1"/>
          </p:cNvSpPr>
          <p:nvPr>
            <p:ph type="sldNum" sz="quarter" idx="4"/>
          </p:nvPr>
        </p:nvSpPr>
        <p:spPr>
          <a:xfrm>
            <a:off x="8101015" y="4698000"/>
            <a:ext cx="701675" cy="273844"/>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CF85E450-92C8-BE48-B8AE-96C8EDDEF665}" type="slidenum">
              <a:rPr lang="en-GB" smtClean="0"/>
              <a:pPr/>
              <a:t>‹#›</a:t>
            </a:fld>
            <a:endParaRPr lang="en-GB" dirty="0"/>
          </a:p>
        </p:txBody>
      </p:sp>
    </p:spTree>
    <p:extLst>
      <p:ext uri="{BB962C8B-B14F-4D97-AF65-F5344CB8AC3E}">
        <p14:creationId xmlns:p14="http://schemas.microsoft.com/office/powerpoint/2010/main" val="339509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692275" y="4698000"/>
            <a:ext cx="6408737"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endParaRPr lang="en-GB" dirty="0"/>
          </a:p>
        </p:txBody>
      </p:sp>
      <p:sp>
        <p:nvSpPr>
          <p:cNvPr id="3" name="Date Placeholder 7"/>
          <p:cNvSpPr>
            <a:spLocks noGrp="1"/>
          </p:cNvSpPr>
          <p:nvPr>
            <p:ph type="dt" sz="half" idx="2"/>
          </p:nvPr>
        </p:nvSpPr>
        <p:spPr>
          <a:xfrm>
            <a:off x="431800" y="4698000"/>
            <a:ext cx="1008061"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fld id="{990D2EFF-FF00-9C41-B11C-44BF9A326721}" type="datetime1">
              <a:rPr lang="en-GB" smtClean="0"/>
              <a:pPr/>
              <a:t>12/11/2025</a:t>
            </a:fld>
            <a:endParaRPr lang="en-GB" dirty="0"/>
          </a:p>
        </p:txBody>
      </p:sp>
      <p:sp>
        <p:nvSpPr>
          <p:cNvPr id="4" name="Slide Number Placeholder 8"/>
          <p:cNvSpPr>
            <a:spLocks noGrp="1"/>
          </p:cNvSpPr>
          <p:nvPr>
            <p:ph type="sldNum" sz="quarter" idx="4"/>
          </p:nvPr>
        </p:nvSpPr>
        <p:spPr>
          <a:xfrm>
            <a:off x="8101015" y="4698000"/>
            <a:ext cx="701675" cy="273844"/>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CF85E450-92C8-BE48-B8AE-96C8EDDEF665}" type="slidenum">
              <a:rPr lang="en-GB" smtClean="0"/>
              <a:pPr/>
              <a:t>‹#›</a:t>
            </a:fld>
            <a:endParaRPr lang="en-GB" dirty="0"/>
          </a:p>
        </p:txBody>
      </p:sp>
    </p:spTree>
    <p:extLst>
      <p:ext uri="{BB962C8B-B14F-4D97-AF65-F5344CB8AC3E}">
        <p14:creationId xmlns:p14="http://schemas.microsoft.com/office/powerpoint/2010/main" val="40180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373380"/>
            <a:ext cx="5760000" cy="205740"/>
          </a:xfrm>
          <a:prstGeom prst="rect">
            <a:avLst/>
          </a:prstGeom>
        </p:spPr>
        <p:txBody>
          <a:bodyPr vert="horz" lIns="91440" tIns="45720" rIns="91440" bIns="45720" rtlCol="0" anchor="ctr">
            <a:noAutofit/>
          </a:bodyPr>
          <a:lstStyle/>
          <a:p>
            <a:endParaRPr lang="en-GB" dirty="0"/>
          </a:p>
        </p:txBody>
      </p:sp>
      <p:sp>
        <p:nvSpPr>
          <p:cNvPr id="3" name="Text Placeholder 2"/>
          <p:cNvSpPr>
            <a:spLocks noGrp="1"/>
          </p:cNvSpPr>
          <p:nvPr>
            <p:ph type="body" idx="1"/>
          </p:nvPr>
        </p:nvSpPr>
        <p:spPr>
          <a:xfrm>
            <a:off x="434978" y="1239838"/>
            <a:ext cx="8277225" cy="2878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3"/>
          </p:nvPr>
        </p:nvSpPr>
        <p:spPr>
          <a:xfrm>
            <a:off x="1692275" y="4698000"/>
            <a:ext cx="6151244"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endParaRPr lang="en-GB" dirty="0"/>
          </a:p>
        </p:txBody>
      </p:sp>
      <p:sp>
        <p:nvSpPr>
          <p:cNvPr id="8" name="Date Placeholder 7"/>
          <p:cNvSpPr>
            <a:spLocks noGrp="1"/>
          </p:cNvSpPr>
          <p:nvPr>
            <p:ph type="dt" sz="half" idx="2"/>
          </p:nvPr>
        </p:nvSpPr>
        <p:spPr>
          <a:xfrm>
            <a:off x="431800" y="4698000"/>
            <a:ext cx="868681" cy="273844"/>
          </a:xfrm>
          <a:prstGeom prst="rect">
            <a:avLst/>
          </a:prstGeom>
        </p:spPr>
        <p:txBody>
          <a:bodyPr vert="horz" lIns="91440" tIns="45720" rIns="91440" bIns="45720" rtlCol="0" anchor="ctr"/>
          <a:lstStyle>
            <a:lvl1pPr algn="l">
              <a:defRPr sz="800">
                <a:solidFill>
                  <a:schemeClr val="tx1"/>
                </a:solidFill>
                <a:latin typeface="Arial"/>
                <a:cs typeface="Arial"/>
              </a:defRPr>
            </a:lvl1pPr>
          </a:lstStyle>
          <a:p>
            <a:fld id="{9ECBFA14-4877-0549-AFD1-3875964592FC}" type="datetime1">
              <a:rPr lang="en-GB" smtClean="0"/>
              <a:pPr/>
              <a:t>12/11/2025</a:t>
            </a:fld>
            <a:endParaRPr lang="en-GB" dirty="0"/>
          </a:p>
        </p:txBody>
      </p:sp>
      <p:sp>
        <p:nvSpPr>
          <p:cNvPr id="9" name="Slide Number Placeholder 8"/>
          <p:cNvSpPr>
            <a:spLocks noGrp="1"/>
          </p:cNvSpPr>
          <p:nvPr>
            <p:ph type="sldNum" sz="quarter" idx="4"/>
          </p:nvPr>
        </p:nvSpPr>
        <p:spPr>
          <a:xfrm>
            <a:off x="8107680" y="4698000"/>
            <a:ext cx="695008" cy="273844"/>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CF85E450-92C8-BE48-B8AE-96C8EDDEF665}" type="slidenum">
              <a:rPr lang="en-GB" smtClean="0"/>
              <a:pPr/>
              <a:t>‹#›</a:t>
            </a:fld>
            <a:endParaRPr lang="en-GB" dirty="0"/>
          </a:p>
        </p:txBody>
      </p:sp>
      <p:pic>
        <p:nvPicPr>
          <p:cNvPr id="4" name="Picture 3">
            <a:extLst>
              <a:ext uri="{FF2B5EF4-FFF2-40B4-BE49-F238E27FC236}">
                <a16:creationId xmlns:a16="http://schemas.microsoft.com/office/drawing/2014/main" id="{5CFAD594-33D6-4D5F-DB8B-70C668DB8A6C}"/>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760160" y="306990"/>
            <a:ext cx="2049145" cy="497840"/>
          </a:xfrm>
          <a:prstGeom prst="rect">
            <a:avLst/>
          </a:prstGeom>
        </p:spPr>
      </p:pic>
    </p:spTree>
    <p:extLst>
      <p:ext uri="{BB962C8B-B14F-4D97-AF65-F5344CB8AC3E}">
        <p14:creationId xmlns:p14="http://schemas.microsoft.com/office/powerpoint/2010/main" val="2096849797"/>
      </p:ext>
    </p:extLst>
  </p:cSld>
  <p:clrMap bg1="lt1" tx1="dk1" bg2="lt2" tx2="dk2" accent1="accent1" accent2="accent2" accent3="accent3" accent4="accent4" accent5="accent5" accent6="accent6" hlink="hlink" folHlink="folHlink"/>
  <p:sldLayoutIdLst>
    <p:sldLayoutId id="2147483716" r:id="rId1"/>
    <p:sldLayoutId id="2147483715" r:id="rId2"/>
    <p:sldLayoutId id="2147483674" r:id="rId3"/>
    <p:sldLayoutId id="2147483678" r:id="rId4"/>
    <p:sldLayoutId id="2147483650" r:id="rId5"/>
    <p:sldLayoutId id="2147483652" r:id="rId6"/>
    <p:sldLayoutId id="2147483653" r:id="rId7"/>
    <p:sldLayoutId id="2147483654" r:id="rId8"/>
    <p:sldLayoutId id="2147483655" r:id="rId9"/>
    <p:sldLayoutId id="2147483657" r:id="rId10"/>
    <p:sldLayoutId id="2147483681" r:id="rId11"/>
  </p:sldLayoutIdLst>
  <p:hf hdr="0"/>
  <p:txStyles>
    <p:titleStyle>
      <a:lvl1pPr algn="l" defTabSz="761992" rtl="0" eaLnBrk="1" latinLnBrk="0" hangingPunct="1">
        <a:lnSpc>
          <a:spcPct val="90000"/>
        </a:lnSpc>
        <a:spcBef>
          <a:spcPct val="0"/>
        </a:spcBef>
        <a:buNone/>
        <a:defRPr sz="2400" b="1" kern="1200" cap="none">
          <a:solidFill>
            <a:schemeClr val="tx2"/>
          </a:solidFill>
          <a:latin typeface="Arial" panose="020B0604020202020204" pitchFamily="34" charset="0"/>
          <a:ea typeface="+mj-ea"/>
          <a:cs typeface="Arial" panose="020B0604020202020204" pitchFamily="34" charset="0"/>
        </a:defRPr>
      </a:lvl1pPr>
    </p:titleStyle>
    <p:bodyStyle>
      <a:lvl1pPr marL="190498" indent="-190498" algn="l" defTabSz="761992" rtl="0" eaLnBrk="1" latinLnBrk="0" hangingPunct="1">
        <a:lnSpc>
          <a:spcPct val="100000"/>
        </a:lnSpc>
        <a:spcBef>
          <a:spcPts val="833"/>
        </a:spcBef>
        <a:buClr>
          <a:schemeClr val="accent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571494" indent="-190498" algn="l" defTabSz="761992" rtl="0" eaLnBrk="1" latinLnBrk="0" hangingPunct="1">
        <a:lnSpc>
          <a:spcPct val="100000"/>
        </a:lnSpc>
        <a:spcBef>
          <a:spcPts val="417"/>
        </a:spcBef>
        <a:buClr>
          <a:schemeClr val="accent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52490" indent="-190498" algn="l" defTabSz="761992" rtl="0" eaLnBrk="1" latinLnBrk="0" hangingPunct="1">
        <a:lnSpc>
          <a:spcPct val="100000"/>
        </a:lnSpc>
        <a:spcBef>
          <a:spcPts val="417"/>
        </a:spcBef>
        <a:buClr>
          <a:schemeClr val="accent4"/>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333487" indent="-190498" algn="l" defTabSz="761992" rtl="0" eaLnBrk="1" latinLnBrk="0" hangingPunct="1">
        <a:lnSpc>
          <a:spcPct val="100000"/>
        </a:lnSpc>
        <a:spcBef>
          <a:spcPts val="417"/>
        </a:spcBef>
        <a:buClr>
          <a:schemeClr val="accent4"/>
        </a:buClr>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1714483" indent="-190498" algn="l" defTabSz="761992" rtl="0" eaLnBrk="1" latinLnBrk="0" hangingPunct="1">
        <a:lnSpc>
          <a:spcPct val="100000"/>
        </a:lnSpc>
        <a:spcBef>
          <a:spcPts val="417"/>
        </a:spcBef>
        <a:buClr>
          <a:schemeClr val="accent4"/>
        </a:buClr>
        <a:buFont typeface="Arial" panose="020B0604020202020204" pitchFamily="34" charset="0"/>
        <a:buChar char="•"/>
        <a:defRPr sz="600" kern="1200">
          <a:solidFill>
            <a:schemeClr val="tx1"/>
          </a:solidFill>
          <a:latin typeface="Arial" panose="020B0604020202020204" pitchFamily="34" charset="0"/>
          <a:ea typeface="+mn-ea"/>
          <a:cs typeface="Arial" panose="020B0604020202020204" pitchFamily="34" charset="0"/>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92" rtl="0" eaLnBrk="1" latinLnBrk="0" hangingPunct="1">
        <a:defRPr sz="1500" kern="1200">
          <a:solidFill>
            <a:schemeClr val="tx1"/>
          </a:solidFill>
          <a:latin typeface="+mn-lt"/>
          <a:ea typeface="+mn-ea"/>
          <a:cs typeface="+mn-cs"/>
        </a:defRPr>
      </a:lvl1pPr>
      <a:lvl2pPr marL="380996" algn="l" defTabSz="761992" rtl="0" eaLnBrk="1" latinLnBrk="0" hangingPunct="1">
        <a:defRPr sz="1500" kern="1200">
          <a:solidFill>
            <a:schemeClr val="tx1"/>
          </a:solidFill>
          <a:latin typeface="+mn-lt"/>
          <a:ea typeface="+mn-ea"/>
          <a:cs typeface="+mn-cs"/>
        </a:defRPr>
      </a:lvl2pPr>
      <a:lvl3pPr marL="761992" algn="l" defTabSz="761992" rtl="0" eaLnBrk="1" latinLnBrk="0" hangingPunct="1">
        <a:defRPr sz="1500" kern="1200">
          <a:solidFill>
            <a:schemeClr val="tx1"/>
          </a:solidFill>
          <a:latin typeface="+mn-lt"/>
          <a:ea typeface="+mn-ea"/>
          <a:cs typeface="+mn-cs"/>
        </a:defRPr>
      </a:lvl3pPr>
      <a:lvl4pPr marL="1142989" algn="l" defTabSz="761992" rtl="0" eaLnBrk="1" latinLnBrk="0" hangingPunct="1">
        <a:defRPr sz="1500" kern="1200">
          <a:solidFill>
            <a:schemeClr val="tx1"/>
          </a:solidFill>
          <a:latin typeface="+mn-lt"/>
          <a:ea typeface="+mn-ea"/>
          <a:cs typeface="+mn-cs"/>
        </a:defRPr>
      </a:lvl4pPr>
      <a:lvl5pPr marL="1523985" algn="l" defTabSz="761992" rtl="0" eaLnBrk="1" latinLnBrk="0" hangingPunct="1">
        <a:defRPr sz="1500" kern="1200">
          <a:solidFill>
            <a:schemeClr val="tx1"/>
          </a:solidFill>
          <a:latin typeface="+mn-lt"/>
          <a:ea typeface="+mn-ea"/>
          <a:cs typeface="+mn-cs"/>
        </a:defRPr>
      </a:lvl5pPr>
      <a:lvl6pPr marL="1904981" algn="l" defTabSz="761992" rtl="0" eaLnBrk="1" latinLnBrk="0" hangingPunct="1">
        <a:defRPr sz="1500" kern="1200">
          <a:solidFill>
            <a:schemeClr val="tx1"/>
          </a:solidFill>
          <a:latin typeface="+mn-lt"/>
          <a:ea typeface="+mn-ea"/>
          <a:cs typeface="+mn-cs"/>
        </a:defRPr>
      </a:lvl6pPr>
      <a:lvl7pPr marL="2285977" algn="l" defTabSz="761992" rtl="0" eaLnBrk="1" latinLnBrk="0" hangingPunct="1">
        <a:defRPr sz="1500" kern="1200">
          <a:solidFill>
            <a:schemeClr val="tx1"/>
          </a:solidFill>
          <a:latin typeface="+mn-lt"/>
          <a:ea typeface="+mn-ea"/>
          <a:cs typeface="+mn-cs"/>
        </a:defRPr>
      </a:lvl7pPr>
      <a:lvl8pPr marL="2666973" algn="l" defTabSz="761992" rtl="0" eaLnBrk="1" latinLnBrk="0" hangingPunct="1">
        <a:defRPr sz="1500" kern="1200">
          <a:solidFill>
            <a:schemeClr val="tx1"/>
          </a:solidFill>
          <a:latin typeface="+mn-lt"/>
          <a:ea typeface="+mn-ea"/>
          <a:cs typeface="+mn-cs"/>
        </a:defRPr>
      </a:lvl8pPr>
      <a:lvl9pPr marL="3047970" algn="l" defTabSz="76199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1869" userDrawn="1">
          <p15:clr>
            <a:srgbClr val="F26B43"/>
          </p15:clr>
        </p15:guide>
        <p15:guide id="3" orient="horz" pos="2074" userDrawn="1">
          <p15:clr>
            <a:srgbClr val="F26B43"/>
          </p15:clr>
        </p15:guide>
        <p15:guide id="4" pos="55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freshegg.co.uk/"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freshegg.co.uk/"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energyutilitiesjobs.co.uk/"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20D8-C31A-F6BC-BCAD-3DF7860E56FD}"/>
              </a:ext>
            </a:extLst>
          </p:cNvPr>
          <p:cNvSpPr>
            <a:spLocks noGrp="1"/>
          </p:cNvSpPr>
          <p:nvPr>
            <p:ph type="ctrTitle"/>
          </p:nvPr>
        </p:nvSpPr>
        <p:spPr/>
        <p:txBody>
          <a:bodyPr/>
          <a:lstStyle/>
          <a:p>
            <a:r>
              <a:rPr lang="en-GB" dirty="0"/>
              <a:t>A vision… and ambition…</a:t>
            </a:r>
          </a:p>
        </p:txBody>
      </p:sp>
      <p:sp>
        <p:nvSpPr>
          <p:cNvPr id="3" name="Subtitle 2">
            <a:extLst>
              <a:ext uri="{FF2B5EF4-FFF2-40B4-BE49-F238E27FC236}">
                <a16:creationId xmlns:a16="http://schemas.microsoft.com/office/drawing/2014/main" id="{C489DC73-5CE2-3715-D3FC-049E7E9B6F9D}"/>
              </a:ext>
            </a:extLst>
          </p:cNvPr>
          <p:cNvSpPr>
            <a:spLocks noGrp="1"/>
          </p:cNvSpPr>
          <p:nvPr>
            <p:ph type="subTitle" idx="1"/>
          </p:nvPr>
        </p:nvSpPr>
        <p:spPr>
          <a:xfrm>
            <a:off x="431801" y="3292475"/>
            <a:ext cx="5501408" cy="539138"/>
          </a:xfrm>
        </p:spPr>
        <p:txBody>
          <a:bodyPr>
            <a:normAutofit fontScale="77500" lnSpcReduction="20000"/>
          </a:bodyPr>
          <a:lstStyle/>
          <a:p>
            <a:r>
              <a:rPr lang="en-GB" dirty="0"/>
              <a:t>A potential single web-based ‘system / sector level’ platform to reduce friction and make the energy, water, and waste sectors the easiest to do business with…</a:t>
            </a:r>
          </a:p>
        </p:txBody>
      </p:sp>
      <p:sp>
        <p:nvSpPr>
          <p:cNvPr id="4" name="TextBox 3">
            <a:extLst>
              <a:ext uri="{FF2B5EF4-FFF2-40B4-BE49-F238E27FC236}">
                <a16:creationId xmlns:a16="http://schemas.microsoft.com/office/drawing/2014/main" id="{43B0BDCF-9A9F-60E9-E445-AB022A955563}"/>
              </a:ext>
            </a:extLst>
          </p:cNvPr>
          <p:cNvSpPr txBox="1"/>
          <p:nvPr/>
        </p:nvSpPr>
        <p:spPr>
          <a:xfrm>
            <a:off x="431801" y="4413871"/>
            <a:ext cx="8230936" cy="338554"/>
          </a:xfrm>
          <a:prstGeom prst="rect">
            <a:avLst/>
          </a:prstGeom>
          <a:noFill/>
        </p:spPr>
        <p:txBody>
          <a:bodyPr wrap="square" rtlCol="0">
            <a:spAutoFit/>
          </a:bodyPr>
          <a:lstStyle/>
          <a:p>
            <a:pPr algn="ctr"/>
            <a:r>
              <a:rPr lang="en-US" sz="1600" dirty="0">
                <a:solidFill>
                  <a:srgbClr val="FF0000"/>
                </a:solidFill>
              </a:rPr>
              <a:t>POC WIP DRAFT – Note File Name Shows Version</a:t>
            </a:r>
            <a:endParaRPr lang="en-GB" sz="1600" dirty="0">
              <a:solidFill>
                <a:srgbClr val="FF0000"/>
              </a:solidFill>
            </a:endParaRPr>
          </a:p>
        </p:txBody>
      </p:sp>
    </p:spTree>
    <p:extLst>
      <p:ext uri="{BB962C8B-B14F-4D97-AF65-F5344CB8AC3E}">
        <p14:creationId xmlns:p14="http://schemas.microsoft.com/office/powerpoint/2010/main" val="17501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FC7E6-F8DE-8832-4C30-B9A33D873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3550C-48BC-9243-7E69-116BCFDB29DE}"/>
              </a:ext>
            </a:extLst>
          </p:cNvPr>
          <p:cNvSpPr>
            <a:spLocks noGrp="1"/>
          </p:cNvSpPr>
          <p:nvPr>
            <p:ph type="title"/>
          </p:nvPr>
        </p:nvSpPr>
        <p:spPr>
          <a:xfrm>
            <a:off x="431999" y="372600"/>
            <a:ext cx="6509127" cy="205200"/>
          </a:xfrm>
        </p:spPr>
        <p:txBody>
          <a:bodyPr/>
          <a:lstStyle/>
          <a:p>
            <a:r>
              <a:rPr lang="en-US" dirty="0"/>
              <a:t>Current Coverage – Job Adverts</a:t>
            </a:r>
            <a:br>
              <a:rPr lang="en-US" dirty="0"/>
            </a:br>
            <a:r>
              <a:rPr lang="en-US" sz="1400" b="0" dirty="0"/>
              <a:t>Jan-24 to Octo-25</a:t>
            </a:r>
            <a:endParaRPr lang="en-GB" b="0" dirty="0"/>
          </a:p>
        </p:txBody>
      </p:sp>
      <p:sp>
        <p:nvSpPr>
          <p:cNvPr id="3" name="Footer Placeholder 2">
            <a:extLst>
              <a:ext uri="{FF2B5EF4-FFF2-40B4-BE49-F238E27FC236}">
                <a16:creationId xmlns:a16="http://schemas.microsoft.com/office/drawing/2014/main" id="{9CB6A786-3144-C565-05C6-64B11AD76FD0}"/>
              </a:ext>
            </a:extLst>
          </p:cNvPr>
          <p:cNvSpPr>
            <a:spLocks noGrp="1"/>
          </p:cNvSpPr>
          <p:nvPr>
            <p:ph type="ftr" sz="quarter" idx="3"/>
          </p:nvPr>
        </p:nvSpPr>
        <p:spPr/>
        <p:txBody>
          <a:bodyPr/>
          <a:lstStyle/>
          <a:p>
            <a:endParaRPr lang="en-GB" dirty="0"/>
          </a:p>
        </p:txBody>
      </p:sp>
      <p:sp>
        <p:nvSpPr>
          <p:cNvPr id="4" name="Date Placeholder 3">
            <a:extLst>
              <a:ext uri="{FF2B5EF4-FFF2-40B4-BE49-F238E27FC236}">
                <a16:creationId xmlns:a16="http://schemas.microsoft.com/office/drawing/2014/main" id="{F4605624-3E3A-E166-873B-F3F43195FCE9}"/>
              </a:ext>
            </a:extLst>
          </p:cNvPr>
          <p:cNvSpPr>
            <a:spLocks noGrp="1"/>
          </p:cNvSpPr>
          <p:nvPr>
            <p:ph type="dt" sz="half" idx="2"/>
          </p:nvPr>
        </p:nvSpPr>
        <p:spPr/>
        <p:txBody>
          <a:bodyPr/>
          <a:lstStyle/>
          <a:p>
            <a:fld id="{078BB2A5-0A16-2F48-921F-DC5036414F9D}" type="datetime1">
              <a:rPr lang="en-GB" smtClean="0"/>
              <a:pPr/>
              <a:t>12/11/2025</a:t>
            </a:fld>
            <a:endParaRPr lang="en-GB" dirty="0"/>
          </a:p>
        </p:txBody>
      </p:sp>
      <p:sp>
        <p:nvSpPr>
          <p:cNvPr id="5" name="Slide Number Placeholder 4">
            <a:extLst>
              <a:ext uri="{FF2B5EF4-FFF2-40B4-BE49-F238E27FC236}">
                <a16:creationId xmlns:a16="http://schemas.microsoft.com/office/drawing/2014/main" id="{6B8607DA-E67B-EC0C-CB75-BF6367A6C25C}"/>
              </a:ext>
            </a:extLst>
          </p:cNvPr>
          <p:cNvSpPr>
            <a:spLocks noGrp="1"/>
          </p:cNvSpPr>
          <p:nvPr>
            <p:ph type="sldNum" sz="quarter" idx="4"/>
          </p:nvPr>
        </p:nvSpPr>
        <p:spPr/>
        <p:txBody>
          <a:bodyPr/>
          <a:lstStyle/>
          <a:p>
            <a:fld id="{CF85E450-92C8-BE48-B8AE-96C8EDDEF665}" type="slidenum">
              <a:rPr lang="en-GB" smtClean="0"/>
              <a:pPr/>
              <a:t>10</a:t>
            </a:fld>
            <a:endParaRPr lang="en-GB" dirty="0"/>
          </a:p>
        </p:txBody>
      </p:sp>
      <p:pic>
        <p:nvPicPr>
          <p:cNvPr id="10" name="Picture 9">
            <a:extLst>
              <a:ext uri="{FF2B5EF4-FFF2-40B4-BE49-F238E27FC236}">
                <a16:creationId xmlns:a16="http://schemas.microsoft.com/office/drawing/2014/main" id="{29F6D50F-876C-DC58-68F4-EA6158028DF9}"/>
              </a:ext>
            </a:extLst>
          </p:cNvPr>
          <p:cNvPicPr>
            <a:picLocks noChangeAspect="1"/>
          </p:cNvPicPr>
          <p:nvPr/>
        </p:nvPicPr>
        <p:blipFill>
          <a:blip r:embed="rId2"/>
          <a:stretch>
            <a:fillRect/>
          </a:stretch>
        </p:blipFill>
        <p:spPr>
          <a:xfrm>
            <a:off x="431999" y="971756"/>
            <a:ext cx="6144491" cy="3446008"/>
          </a:xfrm>
          <a:prstGeom prst="rect">
            <a:avLst/>
          </a:prstGeom>
        </p:spPr>
      </p:pic>
      <p:sp>
        <p:nvSpPr>
          <p:cNvPr id="8" name="Content Placeholder 2">
            <a:extLst>
              <a:ext uri="{FF2B5EF4-FFF2-40B4-BE49-F238E27FC236}">
                <a16:creationId xmlns:a16="http://schemas.microsoft.com/office/drawing/2014/main" id="{45FCCCC4-7624-D33C-1195-EC2DC14AA5B9}"/>
              </a:ext>
            </a:extLst>
          </p:cNvPr>
          <p:cNvSpPr txBox="1">
            <a:spLocks/>
          </p:cNvSpPr>
          <p:nvPr/>
        </p:nvSpPr>
        <p:spPr>
          <a:xfrm>
            <a:off x="6597739" y="996250"/>
            <a:ext cx="2114261" cy="3420207"/>
          </a:xfrm>
          <a:prstGeom prst="rect">
            <a:avLst/>
          </a:prstGeom>
        </p:spPr>
        <p:txBody>
          <a:bodyPr/>
          <a:lstStyle>
            <a:lvl1pPr marL="190498" indent="-190498" algn="l" defTabSz="761992" rtl="0" eaLnBrk="1" latinLnBrk="0" hangingPunct="1">
              <a:lnSpc>
                <a:spcPct val="100000"/>
              </a:lnSpc>
              <a:spcBef>
                <a:spcPts val="833"/>
              </a:spcBef>
              <a:buClr>
                <a:schemeClr val="accent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571494" indent="-190498" algn="l" defTabSz="761992" rtl="0" eaLnBrk="1" latinLnBrk="0" hangingPunct="1">
              <a:lnSpc>
                <a:spcPct val="100000"/>
              </a:lnSpc>
              <a:spcBef>
                <a:spcPts val="417"/>
              </a:spcBef>
              <a:buClr>
                <a:schemeClr val="accent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52490" indent="-190498" algn="l" defTabSz="761992" rtl="0" eaLnBrk="1" latinLnBrk="0" hangingPunct="1">
              <a:lnSpc>
                <a:spcPct val="100000"/>
              </a:lnSpc>
              <a:spcBef>
                <a:spcPts val="417"/>
              </a:spcBef>
              <a:buClr>
                <a:schemeClr val="accent4"/>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333487" indent="-190498" algn="l" defTabSz="761992" rtl="0" eaLnBrk="1" latinLnBrk="0" hangingPunct="1">
              <a:lnSpc>
                <a:spcPct val="100000"/>
              </a:lnSpc>
              <a:spcBef>
                <a:spcPts val="417"/>
              </a:spcBef>
              <a:buClr>
                <a:schemeClr val="accent4"/>
              </a:buClr>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1714483" indent="-190498" algn="l" defTabSz="761992" rtl="0" eaLnBrk="1" latinLnBrk="0" hangingPunct="1">
              <a:lnSpc>
                <a:spcPct val="100000"/>
              </a:lnSpc>
              <a:spcBef>
                <a:spcPts val="417"/>
              </a:spcBef>
              <a:buClr>
                <a:schemeClr val="accent4"/>
              </a:buClr>
              <a:buFont typeface="Arial" panose="020B0604020202020204" pitchFamily="34" charset="0"/>
              <a:buChar char="•"/>
              <a:defRPr sz="600" kern="1200">
                <a:solidFill>
                  <a:schemeClr val="tx1"/>
                </a:solidFill>
                <a:latin typeface="Arial" panose="020B0604020202020204" pitchFamily="34" charset="0"/>
                <a:ea typeface="+mn-ea"/>
                <a:cs typeface="Arial" panose="020B0604020202020204" pitchFamily="34" charset="0"/>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sz="1200" dirty="0"/>
              <a:t>A total of 7,892 jobs have been advertised in 2025 YTD.</a:t>
            </a:r>
          </a:p>
          <a:p>
            <a:r>
              <a:rPr lang="en-US" sz="1200" dirty="0"/>
              <a:t>The mapping of job adverts is currently skewed by not being able to map roles that are hybrid, remote, and where no location data exists.</a:t>
            </a:r>
          </a:p>
          <a:p>
            <a:r>
              <a:rPr lang="en-US" sz="1200" dirty="0"/>
              <a:t>As such the mapping shows a far lower ‘intensity’ of roles than have been advertised.</a:t>
            </a:r>
          </a:p>
          <a:p>
            <a:r>
              <a:rPr lang="en-US" sz="1200" dirty="0"/>
              <a:t>UK wide reach and awareness demonstrated.</a:t>
            </a:r>
          </a:p>
          <a:p>
            <a:endParaRPr lang="en-GB" dirty="0"/>
          </a:p>
        </p:txBody>
      </p:sp>
    </p:spTree>
    <p:extLst>
      <p:ext uri="{BB962C8B-B14F-4D97-AF65-F5344CB8AC3E}">
        <p14:creationId xmlns:p14="http://schemas.microsoft.com/office/powerpoint/2010/main" val="90791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DCDA-4DC6-DD17-7C9F-99A3B6E67E9C}"/>
              </a:ext>
            </a:extLst>
          </p:cNvPr>
          <p:cNvSpPr>
            <a:spLocks noGrp="1"/>
          </p:cNvSpPr>
          <p:nvPr>
            <p:ph type="title"/>
          </p:nvPr>
        </p:nvSpPr>
        <p:spPr/>
        <p:txBody>
          <a:bodyPr/>
          <a:lstStyle/>
          <a:p>
            <a:r>
              <a:rPr lang="en-US" dirty="0"/>
              <a:t>Potential ITT – Specialist Expertise</a:t>
            </a:r>
            <a:endParaRPr lang="en-GB" dirty="0"/>
          </a:p>
        </p:txBody>
      </p:sp>
      <p:sp>
        <p:nvSpPr>
          <p:cNvPr id="3" name="Content Placeholder 2">
            <a:extLst>
              <a:ext uri="{FF2B5EF4-FFF2-40B4-BE49-F238E27FC236}">
                <a16:creationId xmlns:a16="http://schemas.microsoft.com/office/drawing/2014/main" id="{921B1203-AFC2-3CB1-8C14-07A5D3B1CC61}"/>
              </a:ext>
            </a:extLst>
          </p:cNvPr>
          <p:cNvSpPr>
            <a:spLocks noGrp="1"/>
          </p:cNvSpPr>
          <p:nvPr>
            <p:ph idx="1"/>
          </p:nvPr>
        </p:nvSpPr>
        <p:spPr/>
        <p:txBody>
          <a:bodyPr/>
          <a:lstStyle/>
          <a:p>
            <a:r>
              <a:rPr lang="en-US" dirty="0"/>
              <a:t>A Web Design &amp; Development / CRO / SEO / Analytics &amp; Insight company has been identified as being essential to lead on potential ITT documentation to enable a valid and reliable selection process to take place.</a:t>
            </a:r>
          </a:p>
          <a:p>
            <a:r>
              <a:rPr lang="en-US" dirty="0"/>
              <a:t>Fresh Egg have been appointed to deliver a potential ITT specification to enable the potential selection of a design and development partner (</a:t>
            </a:r>
            <a:r>
              <a:rPr lang="en-US" dirty="0">
                <a:hlinkClick r:id="rId2"/>
              </a:rPr>
              <a:t>https://www.freshegg.co.uk/</a:t>
            </a:r>
            <a:r>
              <a:rPr lang="en-US" dirty="0"/>
              <a:t>).</a:t>
            </a:r>
            <a:endParaRPr lang="en-GB" dirty="0"/>
          </a:p>
        </p:txBody>
      </p:sp>
      <p:sp>
        <p:nvSpPr>
          <p:cNvPr id="4" name="Footer Placeholder 3">
            <a:extLst>
              <a:ext uri="{FF2B5EF4-FFF2-40B4-BE49-F238E27FC236}">
                <a16:creationId xmlns:a16="http://schemas.microsoft.com/office/drawing/2014/main" id="{881D8FEF-7EEA-6A04-0912-808A59A89593}"/>
              </a:ext>
            </a:extLst>
          </p:cNvPr>
          <p:cNvSpPr>
            <a:spLocks noGrp="1"/>
          </p:cNvSpPr>
          <p:nvPr>
            <p:ph type="ftr" sz="quarter" idx="3"/>
          </p:nvPr>
        </p:nvSpPr>
        <p:spPr/>
        <p:txBody>
          <a:bodyPr/>
          <a:lstStyle/>
          <a:p>
            <a:endParaRPr lang="en-GB" dirty="0"/>
          </a:p>
        </p:txBody>
      </p:sp>
      <p:sp>
        <p:nvSpPr>
          <p:cNvPr id="5" name="Date Placeholder 4">
            <a:extLst>
              <a:ext uri="{FF2B5EF4-FFF2-40B4-BE49-F238E27FC236}">
                <a16:creationId xmlns:a16="http://schemas.microsoft.com/office/drawing/2014/main" id="{7F4814ED-D921-D709-04A8-3E560EB90681}"/>
              </a:ext>
            </a:extLst>
          </p:cNvPr>
          <p:cNvSpPr>
            <a:spLocks noGrp="1"/>
          </p:cNvSpPr>
          <p:nvPr>
            <p:ph type="dt" sz="half" idx="2"/>
          </p:nvPr>
        </p:nvSpPr>
        <p:spPr/>
        <p:txBody>
          <a:bodyPr/>
          <a:lstStyle/>
          <a:p>
            <a:fld id="{2C5D2EF4-E998-0349-9756-90E91C71FD6F}" type="datetime1">
              <a:rPr lang="en-GB" smtClean="0"/>
              <a:pPr/>
              <a:t>12/11/2025</a:t>
            </a:fld>
            <a:endParaRPr lang="en-GB" dirty="0"/>
          </a:p>
        </p:txBody>
      </p:sp>
      <p:sp>
        <p:nvSpPr>
          <p:cNvPr id="6" name="Slide Number Placeholder 5">
            <a:extLst>
              <a:ext uri="{FF2B5EF4-FFF2-40B4-BE49-F238E27FC236}">
                <a16:creationId xmlns:a16="http://schemas.microsoft.com/office/drawing/2014/main" id="{36EA73F0-4E75-57C6-7AFE-D764D9B19AB6}"/>
              </a:ext>
            </a:extLst>
          </p:cNvPr>
          <p:cNvSpPr>
            <a:spLocks noGrp="1"/>
          </p:cNvSpPr>
          <p:nvPr>
            <p:ph type="sldNum" sz="quarter" idx="4"/>
          </p:nvPr>
        </p:nvSpPr>
        <p:spPr/>
        <p:txBody>
          <a:bodyPr/>
          <a:lstStyle/>
          <a:p>
            <a:fld id="{CF85E450-92C8-BE48-B8AE-96C8EDDEF665}" type="slidenum">
              <a:rPr lang="en-GB" smtClean="0"/>
              <a:pPr/>
              <a:t>11</a:t>
            </a:fld>
            <a:endParaRPr lang="en-GB" dirty="0"/>
          </a:p>
        </p:txBody>
      </p:sp>
    </p:spTree>
    <p:extLst>
      <p:ext uri="{BB962C8B-B14F-4D97-AF65-F5344CB8AC3E}">
        <p14:creationId xmlns:p14="http://schemas.microsoft.com/office/powerpoint/2010/main" val="80157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9C9B-7125-C0B6-9DE4-AA967851AFAF}"/>
              </a:ext>
            </a:extLst>
          </p:cNvPr>
          <p:cNvSpPr>
            <a:spLocks noGrp="1"/>
          </p:cNvSpPr>
          <p:nvPr>
            <p:ph type="title"/>
          </p:nvPr>
        </p:nvSpPr>
        <p:spPr/>
        <p:txBody>
          <a:bodyPr/>
          <a:lstStyle/>
          <a:p>
            <a:r>
              <a:rPr lang="en-GB" dirty="0"/>
              <a:t>Introducing Fresh Egg</a:t>
            </a:r>
          </a:p>
        </p:txBody>
      </p:sp>
      <p:sp>
        <p:nvSpPr>
          <p:cNvPr id="4" name="Footer Placeholder 3">
            <a:extLst>
              <a:ext uri="{FF2B5EF4-FFF2-40B4-BE49-F238E27FC236}">
                <a16:creationId xmlns:a16="http://schemas.microsoft.com/office/drawing/2014/main" id="{B2FDC16C-6E8E-8295-8442-DE4B929DFE58}"/>
              </a:ext>
            </a:extLst>
          </p:cNvPr>
          <p:cNvSpPr>
            <a:spLocks noGrp="1"/>
          </p:cNvSpPr>
          <p:nvPr>
            <p:ph type="ftr" sz="quarter" idx="3"/>
          </p:nvPr>
        </p:nvSpPr>
        <p:spPr/>
        <p:txBody>
          <a:bodyPr/>
          <a:lstStyle/>
          <a:p>
            <a:pPr defTabSz="914378"/>
            <a:endParaRPr lang="en-GB" dirty="0">
              <a:solidFill>
                <a:srgbClr val="535654"/>
              </a:solidFill>
            </a:endParaRPr>
          </a:p>
        </p:txBody>
      </p:sp>
      <p:sp>
        <p:nvSpPr>
          <p:cNvPr id="5" name="Date Placeholder 4">
            <a:extLst>
              <a:ext uri="{FF2B5EF4-FFF2-40B4-BE49-F238E27FC236}">
                <a16:creationId xmlns:a16="http://schemas.microsoft.com/office/drawing/2014/main" id="{4923EFEC-6F2D-DDCE-2A0A-F12672E7E209}"/>
              </a:ext>
            </a:extLst>
          </p:cNvPr>
          <p:cNvSpPr>
            <a:spLocks noGrp="1"/>
          </p:cNvSpPr>
          <p:nvPr>
            <p:ph type="dt" sz="half" idx="2"/>
          </p:nvPr>
        </p:nvSpPr>
        <p:spPr/>
        <p:txBody>
          <a:bodyPr/>
          <a:lstStyle/>
          <a:p>
            <a:pPr defTabSz="914378"/>
            <a:fld id="{2C5D2EF4-E998-0349-9756-90E91C71FD6F}" type="datetime1">
              <a:rPr lang="en-GB">
                <a:solidFill>
                  <a:srgbClr val="535654"/>
                </a:solidFill>
              </a:rPr>
              <a:pPr defTabSz="914378"/>
              <a:t>12/11/2025</a:t>
            </a:fld>
            <a:endParaRPr lang="en-GB" dirty="0">
              <a:solidFill>
                <a:srgbClr val="535654"/>
              </a:solidFill>
            </a:endParaRPr>
          </a:p>
        </p:txBody>
      </p:sp>
      <p:sp>
        <p:nvSpPr>
          <p:cNvPr id="6" name="Slide Number Placeholder 5">
            <a:extLst>
              <a:ext uri="{FF2B5EF4-FFF2-40B4-BE49-F238E27FC236}">
                <a16:creationId xmlns:a16="http://schemas.microsoft.com/office/drawing/2014/main" id="{F4EB14C8-5CCB-5FAF-9EFB-7F60ECD0EA16}"/>
              </a:ext>
            </a:extLst>
          </p:cNvPr>
          <p:cNvSpPr>
            <a:spLocks noGrp="1"/>
          </p:cNvSpPr>
          <p:nvPr>
            <p:ph type="sldNum" sz="quarter" idx="4"/>
          </p:nvPr>
        </p:nvSpPr>
        <p:spPr/>
        <p:txBody>
          <a:bodyPr/>
          <a:lstStyle/>
          <a:p>
            <a:pPr defTabSz="914378"/>
            <a:fld id="{CF85E450-92C8-BE48-B8AE-96C8EDDEF665}" type="slidenum">
              <a:rPr lang="en-GB">
                <a:solidFill>
                  <a:srgbClr val="535654"/>
                </a:solidFill>
              </a:rPr>
              <a:pPr defTabSz="914378"/>
              <a:t>12</a:t>
            </a:fld>
            <a:endParaRPr lang="en-GB" dirty="0">
              <a:solidFill>
                <a:srgbClr val="535654"/>
              </a:solidFill>
            </a:endParaRPr>
          </a:p>
        </p:txBody>
      </p:sp>
      <p:graphicFrame>
        <p:nvGraphicFramePr>
          <p:cNvPr id="9" name="Table 8">
            <a:extLst>
              <a:ext uri="{FF2B5EF4-FFF2-40B4-BE49-F238E27FC236}">
                <a16:creationId xmlns:a16="http://schemas.microsoft.com/office/drawing/2014/main" id="{0F47406D-8673-5036-0D20-FCBCEBD22757}"/>
              </a:ext>
            </a:extLst>
          </p:cNvPr>
          <p:cNvGraphicFramePr>
            <a:graphicFrameLocks noGrp="1"/>
          </p:cNvGraphicFramePr>
          <p:nvPr>
            <p:extLst>
              <p:ext uri="{D42A27DB-BD31-4B8C-83A1-F6EECF244321}">
                <p14:modId xmlns:p14="http://schemas.microsoft.com/office/powerpoint/2010/main" val="1116662720"/>
              </p:ext>
            </p:extLst>
          </p:nvPr>
        </p:nvGraphicFramePr>
        <p:xfrm>
          <a:off x="546827" y="1414310"/>
          <a:ext cx="8050347" cy="3300548"/>
        </p:xfrm>
        <a:graphic>
          <a:graphicData uri="http://schemas.openxmlformats.org/drawingml/2006/table">
            <a:tbl>
              <a:tblPr firstRow="1" bandRow="1">
                <a:tableStyleId>{5C22544A-7EE6-4342-B048-85BDC9FD1C3A}</a:tableStyleId>
              </a:tblPr>
              <a:tblGrid>
                <a:gridCol w="2595295">
                  <a:extLst>
                    <a:ext uri="{9D8B030D-6E8A-4147-A177-3AD203B41FA5}">
                      <a16:colId xmlns:a16="http://schemas.microsoft.com/office/drawing/2014/main" val="20000"/>
                    </a:ext>
                  </a:extLst>
                </a:gridCol>
                <a:gridCol w="2503258">
                  <a:extLst>
                    <a:ext uri="{9D8B030D-6E8A-4147-A177-3AD203B41FA5}">
                      <a16:colId xmlns:a16="http://schemas.microsoft.com/office/drawing/2014/main" val="20001"/>
                    </a:ext>
                  </a:extLst>
                </a:gridCol>
                <a:gridCol w="2951794">
                  <a:extLst>
                    <a:ext uri="{9D8B030D-6E8A-4147-A177-3AD203B41FA5}">
                      <a16:colId xmlns:a16="http://schemas.microsoft.com/office/drawing/2014/main" val="20002"/>
                    </a:ext>
                  </a:extLst>
                </a:gridCol>
              </a:tblGrid>
              <a:tr h="374468">
                <a:tc>
                  <a:txBody>
                    <a:bodyPr/>
                    <a:lstStyle/>
                    <a:p>
                      <a:pPr algn="l">
                        <a:defRPr sz="1300" b="1"/>
                      </a:pPr>
                      <a:r>
                        <a:rPr sz="1300" dirty="0"/>
                        <a:t>Phase</a:t>
                      </a:r>
                    </a:p>
                  </a:txBody>
                  <a:tcPr/>
                </a:tc>
                <a:tc>
                  <a:txBody>
                    <a:bodyPr/>
                    <a:lstStyle/>
                    <a:p>
                      <a:pPr algn="l">
                        <a:defRPr sz="1300" b="1"/>
                      </a:pPr>
                      <a:r>
                        <a:rPr sz="1300" dirty="0"/>
                        <a:t>Focus</a:t>
                      </a:r>
                    </a:p>
                  </a:txBody>
                  <a:tcPr/>
                </a:tc>
                <a:tc>
                  <a:txBody>
                    <a:bodyPr/>
                    <a:lstStyle/>
                    <a:p>
                      <a:pPr algn="l">
                        <a:defRPr sz="1300" b="1"/>
                      </a:pPr>
                      <a:r>
                        <a:rPr sz="1300" dirty="0"/>
                        <a:t>Key Outcomes</a:t>
                      </a:r>
                    </a:p>
                  </a:txBody>
                  <a:tcPr/>
                </a:tc>
                <a:extLst>
                  <a:ext uri="{0D108BD9-81ED-4DB2-BD59-A6C34878D82A}">
                    <a16:rowId xmlns:a16="http://schemas.microsoft.com/office/drawing/2014/main" val="10000"/>
                  </a:ext>
                </a:extLst>
              </a:tr>
              <a:tr h="1005840">
                <a:tc>
                  <a:txBody>
                    <a:bodyPr/>
                    <a:lstStyle/>
                    <a:p>
                      <a:pPr algn="l">
                        <a:defRPr sz="1200"/>
                      </a:pPr>
                      <a:r>
                        <a:rPr sz="1200" dirty="0"/>
                        <a:t>1. Facilitate and Lead </a:t>
                      </a:r>
                      <a:r>
                        <a:rPr lang="en-US" sz="1200" dirty="0"/>
                        <a:t>Member, Partner and Government</a:t>
                      </a:r>
                      <a:r>
                        <a:rPr sz="1200" dirty="0"/>
                        <a:t> Workshop (19 Nov)</a:t>
                      </a:r>
                    </a:p>
                  </a:txBody>
                  <a:tcPr/>
                </a:tc>
                <a:tc>
                  <a:txBody>
                    <a:bodyPr/>
                    <a:lstStyle/>
                    <a:p>
                      <a:pPr algn="l">
                        <a:defRPr sz="1200"/>
                      </a:pPr>
                      <a:r>
                        <a:rPr sz="1200" dirty="0"/>
                        <a:t>Structured, outcome-focused workshop with Energy &amp; Utility Skills, partners, and government</a:t>
                      </a:r>
                      <a:r>
                        <a:rPr lang="en-US" sz="1200" dirty="0"/>
                        <a:t>(s)</a:t>
                      </a:r>
                      <a:endParaRPr sz="1200" dirty="0"/>
                    </a:p>
                  </a:txBody>
                  <a:tcPr/>
                </a:tc>
                <a:tc>
                  <a:txBody>
                    <a:bodyPr/>
                    <a:lstStyle/>
                    <a:p>
                      <a:pPr algn="l">
                        <a:defRPr sz="1200"/>
                      </a:pPr>
                      <a:r>
                        <a:rPr sz="1200" dirty="0"/>
                        <a:t>• Define audience needs and vision</a:t>
                      </a:r>
                    </a:p>
                    <a:p>
                      <a:pPr algn="l">
                        <a:defRPr sz="1200"/>
                      </a:pPr>
                      <a:r>
                        <a:rPr sz="1200" dirty="0"/>
                        <a:t>• Agree priorities, challenges, and success measures</a:t>
                      </a:r>
                    </a:p>
                    <a:p>
                      <a:pPr algn="l">
                        <a:defRPr sz="1200"/>
                      </a:pPr>
                      <a:r>
                        <a:rPr sz="1200" dirty="0"/>
                        <a:t>• Align on next-phase principles and outcomes to inform </a:t>
                      </a:r>
                      <a:r>
                        <a:rPr lang="en-US" sz="1200" dirty="0" err="1"/>
                        <a:t>potneital</a:t>
                      </a:r>
                      <a:r>
                        <a:rPr lang="en-US" sz="1200" dirty="0"/>
                        <a:t> </a:t>
                      </a:r>
                      <a:r>
                        <a:rPr sz="1200" dirty="0"/>
                        <a:t>ITT</a:t>
                      </a:r>
                    </a:p>
                  </a:txBody>
                  <a:tcPr/>
                </a:tc>
                <a:extLst>
                  <a:ext uri="{0D108BD9-81ED-4DB2-BD59-A6C34878D82A}">
                    <a16:rowId xmlns:a16="http://schemas.microsoft.com/office/drawing/2014/main" val="10001"/>
                  </a:ext>
                </a:extLst>
              </a:tr>
              <a:tr h="640080">
                <a:tc>
                  <a:txBody>
                    <a:bodyPr/>
                    <a:lstStyle/>
                    <a:p>
                      <a:pPr algn="l">
                        <a:defRPr sz="1200"/>
                      </a:pPr>
                      <a:r>
                        <a:rPr sz="1200" dirty="0"/>
                        <a:t>2. Develop an Evidence-Based </a:t>
                      </a:r>
                      <a:r>
                        <a:rPr lang="en-US" sz="1200" dirty="0"/>
                        <a:t>Potential </a:t>
                      </a:r>
                      <a:r>
                        <a:rPr sz="1200" dirty="0"/>
                        <a:t>ITT Pack</a:t>
                      </a:r>
                    </a:p>
                  </a:txBody>
                  <a:tcPr/>
                </a:tc>
                <a:tc>
                  <a:txBody>
                    <a:bodyPr/>
                    <a:lstStyle/>
                    <a:p>
                      <a:pPr algn="l">
                        <a:defRPr sz="1200"/>
                      </a:pPr>
                      <a:r>
                        <a:rPr sz="1200" dirty="0"/>
                        <a:t>Build on workshop insights and existing materials (Vision deck, Skills Strategy 2025–2030)</a:t>
                      </a:r>
                    </a:p>
                  </a:txBody>
                  <a:tcPr/>
                </a:tc>
                <a:tc>
                  <a:txBody>
                    <a:bodyPr/>
                    <a:lstStyle/>
                    <a:p>
                      <a:pPr algn="l">
                        <a:defRPr sz="1200"/>
                      </a:pPr>
                      <a:r>
                        <a:rPr sz="1200" dirty="0"/>
                        <a:t>• Create supporting materials for </a:t>
                      </a:r>
                      <a:r>
                        <a:rPr lang="en-US" sz="1200" dirty="0"/>
                        <a:t>potential </a:t>
                      </a:r>
                      <a:r>
                        <a:rPr sz="1200" dirty="0"/>
                        <a:t>ITT, ready for supplier engagement</a:t>
                      </a:r>
                    </a:p>
                  </a:txBody>
                  <a:tcPr/>
                </a:tc>
                <a:extLst>
                  <a:ext uri="{0D108BD9-81ED-4DB2-BD59-A6C34878D82A}">
                    <a16:rowId xmlns:a16="http://schemas.microsoft.com/office/drawing/2014/main" val="10002"/>
                  </a:ext>
                </a:extLst>
              </a:tr>
              <a:tr h="623223">
                <a:tc>
                  <a:txBody>
                    <a:bodyPr/>
                    <a:lstStyle/>
                    <a:p>
                      <a:pPr algn="l">
                        <a:defRPr sz="1200"/>
                      </a:pPr>
                      <a:r>
                        <a:rPr sz="1200" dirty="0"/>
                        <a:t>3. Outline </a:t>
                      </a:r>
                      <a:r>
                        <a:rPr sz="1200" dirty="0" err="1"/>
                        <a:t>Organisational</a:t>
                      </a:r>
                      <a:r>
                        <a:rPr sz="1200" dirty="0"/>
                        <a:t> &amp; </a:t>
                      </a:r>
                      <a:r>
                        <a:rPr lang="en-US" sz="1200" dirty="0"/>
                        <a:t>Potential </a:t>
                      </a:r>
                      <a:r>
                        <a:rPr sz="1200" dirty="0"/>
                        <a:t>ITT Goals</a:t>
                      </a:r>
                    </a:p>
                  </a:txBody>
                  <a:tcPr/>
                </a:tc>
                <a:tc>
                  <a:txBody>
                    <a:bodyPr/>
                    <a:lstStyle/>
                    <a:p>
                      <a:pPr algn="l">
                        <a:defRPr sz="1200"/>
                      </a:pPr>
                      <a:r>
                        <a:rPr sz="1200" dirty="0"/>
                        <a:t>Clearly articulate purpose, audiences, and strategic context</a:t>
                      </a:r>
                    </a:p>
                  </a:txBody>
                  <a:tcPr/>
                </a:tc>
                <a:tc>
                  <a:txBody>
                    <a:bodyPr/>
                    <a:lstStyle/>
                    <a:p>
                      <a:pPr algn="l">
                        <a:defRPr sz="1200"/>
                      </a:pPr>
                      <a:r>
                        <a:rPr sz="1200" dirty="0"/>
                        <a:t>• Concise summary of objectives to make </a:t>
                      </a:r>
                      <a:r>
                        <a:rPr lang="en-US" sz="1200" dirty="0" err="1"/>
                        <a:t>potneital</a:t>
                      </a:r>
                      <a:r>
                        <a:rPr lang="en-US" sz="1200" dirty="0"/>
                        <a:t> </a:t>
                      </a:r>
                      <a:r>
                        <a:rPr sz="1200" dirty="0"/>
                        <a:t>ITT compelling and informative</a:t>
                      </a:r>
                    </a:p>
                  </a:txBody>
                  <a:tcPr/>
                </a:tc>
                <a:extLst>
                  <a:ext uri="{0D108BD9-81ED-4DB2-BD59-A6C34878D82A}">
                    <a16:rowId xmlns:a16="http://schemas.microsoft.com/office/drawing/2014/main" val="10003"/>
                  </a:ext>
                </a:extLst>
              </a:tr>
              <a:tr h="640080">
                <a:tc>
                  <a:txBody>
                    <a:bodyPr/>
                    <a:lstStyle/>
                    <a:p>
                      <a:pPr algn="l">
                        <a:defRPr sz="1200"/>
                      </a:pPr>
                      <a:r>
                        <a:rPr sz="1200" dirty="0"/>
                        <a:t>4. </a:t>
                      </a:r>
                      <a:r>
                        <a:rPr lang="en-US" sz="1200" dirty="0" err="1"/>
                        <a:t>Potneital</a:t>
                      </a:r>
                      <a:r>
                        <a:rPr lang="en-US" sz="1200" dirty="0"/>
                        <a:t> </a:t>
                      </a:r>
                      <a:r>
                        <a:rPr sz="1200" dirty="0"/>
                        <a:t>ITT Framework &amp; Evaluation Criteria</a:t>
                      </a:r>
                    </a:p>
                  </a:txBody>
                  <a:tcPr/>
                </a:tc>
                <a:tc>
                  <a:txBody>
                    <a:bodyPr/>
                    <a:lstStyle/>
                    <a:p>
                      <a:pPr algn="l">
                        <a:defRPr sz="1200"/>
                      </a:pPr>
                      <a:r>
                        <a:rPr sz="1200" dirty="0"/>
                        <a:t>Define fair, consistent partner assessment criteria</a:t>
                      </a:r>
                    </a:p>
                  </a:txBody>
                  <a:tcPr/>
                </a:tc>
                <a:tc>
                  <a:txBody>
                    <a:bodyPr/>
                    <a:lstStyle/>
                    <a:p>
                      <a:pPr algn="l">
                        <a:defRPr sz="1200"/>
                      </a:pPr>
                      <a:r>
                        <a:rPr sz="1200" dirty="0"/>
                        <a:t>• Evaluate technical capability, UX design, delivery methods, collaboration, and indicative costs</a:t>
                      </a:r>
                    </a:p>
                  </a:txBody>
                  <a:tcPr/>
                </a:tc>
                <a:extLst>
                  <a:ext uri="{0D108BD9-81ED-4DB2-BD59-A6C34878D82A}">
                    <a16:rowId xmlns:a16="http://schemas.microsoft.com/office/drawing/2014/main" val="10004"/>
                  </a:ext>
                </a:extLst>
              </a:tr>
            </a:tbl>
          </a:graphicData>
        </a:graphic>
      </p:graphicFrame>
      <p:sp>
        <p:nvSpPr>
          <p:cNvPr id="13" name="TextBox 12">
            <a:hlinkClick r:id="rId3"/>
            <a:extLst>
              <a:ext uri="{FF2B5EF4-FFF2-40B4-BE49-F238E27FC236}">
                <a16:creationId xmlns:a16="http://schemas.microsoft.com/office/drawing/2014/main" id="{0C4B72EE-073A-7CD6-F7CF-788E7D54320A}"/>
              </a:ext>
            </a:extLst>
          </p:cNvPr>
          <p:cNvSpPr txBox="1"/>
          <p:nvPr/>
        </p:nvSpPr>
        <p:spPr>
          <a:xfrm>
            <a:off x="431802" y="832400"/>
            <a:ext cx="7673107" cy="461665"/>
          </a:xfrm>
          <a:prstGeom prst="rect">
            <a:avLst/>
          </a:prstGeom>
          <a:noFill/>
        </p:spPr>
        <p:txBody>
          <a:bodyPr wrap="square">
            <a:spAutoFit/>
          </a:bodyPr>
          <a:lstStyle/>
          <a:p>
            <a:pPr defTabSz="914378"/>
            <a:r>
              <a:rPr lang="en-US" sz="1200" dirty="0">
                <a:solidFill>
                  <a:srgbClr val="535654"/>
                </a:solidFill>
                <a:latin typeface="Arial" panose="020B0604020202020204" pitchFamily="34" charset="0"/>
                <a:cs typeface="Arial" panose="020B0604020202020204" pitchFamily="34" charset="0"/>
              </a:rPr>
              <a:t>Fresh Egg are a strategic digital partner that combines user-centred design, content, and technical expertise to deliver collaborative solutions for complex, multi-stakeholder projects.</a:t>
            </a:r>
            <a:endParaRPr lang="en-GB" sz="1200" dirty="0">
              <a:solidFill>
                <a:srgbClr val="5356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00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81D0C-988C-A4AD-DF6E-B8E95798A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484D3-B580-C398-EFFF-8EB75A0886AC}"/>
              </a:ext>
            </a:extLst>
          </p:cNvPr>
          <p:cNvSpPr>
            <a:spLocks noGrp="1"/>
          </p:cNvSpPr>
          <p:nvPr>
            <p:ph type="title"/>
          </p:nvPr>
        </p:nvSpPr>
        <p:spPr/>
        <p:txBody>
          <a:bodyPr/>
          <a:lstStyle/>
          <a:p>
            <a:r>
              <a:rPr lang="en-GB" dirty="0"/>
              <a:t>The Fresh Egg team</a:t>
            </a:r>
          </a:p>
        </p:txBody>
      </p:sp>
      <p:sp>
        <p:nvSpPr>
          <p:cNvPr id="4" name="Footer Placeholder 3">
            <a:extLst>
              <a:ext uri="{FF2B5EF4-FFF2-40B4-BE49-F238E27FC236}">
                <a16:creationId xmlns:a16="http://schemas.microsoft.com/office/drawing/2014/main" id="{D15337C2-7F4B-D2E1-AEE7-8ABAE1A449E9}"/>
              </a:ext>
            </a:extLst>
          </p:cNvPr>
          <p:cNvSpPr>
            <a:spLocks noGrp="1"/>
          </p:cNvSpPr>
          <p:nvPr>
            <p:ph type="ftr" sz="quarter" idx="3"/>
          </p:nvPr>
        </p:nvSpPr>
        <p:spPr/>
        <p:txBody>
          <a:bodyPr/>
          <a:lstStyle/>
          <a:p>
            <a:pPr defTabSz="914378"/>
            <a:endParaRPr lang="en-GB" dirty="0">
              <a:solidFill>
                <a:srgbClr val="535654"/>
              </a:solidFill>
            </a:endParaRPr>
          </a:p>
        </p:txBody>
      </p:sp>
      <p:sp>
        <p:nvSpPr>
          <p:cNvPr id="5" name="Date Placeholder 4">
            <a:extLst>
              <a:ext uri="{FF2B5EF4-FFF2-40B4-BE49-F238E27FC236}">
                <a16:creationId xmlns:a16="http://schemas.microsoft.com/office/drawing/2014/main" id="{61AE55C1-A9D6-F214-2BEC-C766BBFAA18C}"/>
              </a:ext>
            </a:extLst>
          </p:cNvPr>
          <p:cNvSpPr>
            <a:spLocks noGrp="1"/>
          </p:cNvSpPr>
          <p:nvPr>
            <p:ph type="dt" sz="half" idx="2"/>
          </p:nvPr>
        </p:nvSpPr>
        <p:spPr/>
        <p:txBody>
          <a:bodyPr/>
          <a:lstStyle/>
          <a:p>
            <a:pPr defTabSz="914378"/>
            <a:fld id="{2C5D2EF4-E998-0349-9756-90E91C71FD6F}" type="datetime1">
              <a:rPr lang="en-GB">
                <a:solidFill>
                  <a:srgbClr val="535654"/>
                </a:solidFill>
              </a:rPr>
              <a:pPr defTabSz="914378"/>
              <a:t>12/11/2025</a:t>
            </a:fld>
            <a:endParaRPr lang="en-GB" dirty="0">
              <a:solidFill>
                <a:srgbClr val="535654"/>
              </a:solidFill>
            </a:endParaRPr>
          </a:p>
        </p:txBody>
      </p:sp>
      <p:sp>
        <p:nvSpPr>
          <p:cNvPr id="6" name="Slide Number Placeholder 5">
            <a:extLst>
              <a:ext uri="{FF2B5EF4-FFF2-40B4-BE49-F238E27FC236}">
                <a16:creationId xmlns:a16="http://schemas.microsoft.com/office/drawing/2014/main" id="{0A2694F7-0170-99E4-C8A8-AE6E6CC93038}"/>
              </a:ext>
            </a:extLst>
          </p:cNvPr>
          <p:cNvSpPr>
            <a:spLocks noGrp="1"/>
          </p:cNvSpPr>
          <p:nvPr>
            <p:ph type="sldNum" sz="quarter" idx="4"/>
          </p:nvPr>
        </p:nvSpPr>
        <p:spPr/>
        <p:txBody>
          <a:bodyPr/>
          <a:lstStyle/>
          <a:p>
            <a:pPr defTabSz="914378"/>
            <a:fld id="{CF85E450-92C8-BE48-B8AE-96C8EDDEF665}" type="slidenum">
              <a:rPr lang="en-GB">
                <a:solidFill>
                  <a:srgbClr val="535654"/>
                </a:solidFill>
              </a:rPr>
              <a:pPr defTabSz="914378"/>
              <a:t>13</a:t>
            </a:fld>
            <a:endParaRPr lang="en-GB" dirty="0">
              <a:solidFill>
                <a:srgbClr val="535654"/>
              </a:solidFill>
            </a:endParaRPr>
          </a:p>
        </p:txBody>
      </p:sp>
      <p:graphicFrame>
        <p:nvGraphicFramePr>
          <p:cNvPr id="20" name="Table 19">
            <a:extLst>
              <a:ext uri="{FF2B5EF4-FFF2-40B4-BE49-F238E27FC236}">
                <a16:creationId xmlns:a16="http://schemas.microsoft.com/office/drawing/2014/main" id="{BAFA5360-36BE-D6AD-03B2-018FA279C5CD}"/>
              </a:ext>
            </a:extLst>
          </p:cNvPr>
          <p:cNvGraphicFramePr>
            <a:graphicFrameLocks noGrp="1"/>
          </p:cNvGraphicFramePr>
          <p:nvPr/>
        </p:nvGraphicFramePr>
        <p:xfrm>
          <a:off x="1188720" y="943482"/>
          <a:ext cx="7371806" cy="3688080"/>
        </p:xfrm>
        <a:graphic>
          <a:graphicData uri="http://schemas.openxmlformats.org/drawingml/2006/table">
            <a:tbl>
              <a:tblPr firstRow="1" bandRow="1">
                <a:tableStyleId>{2D5ABB26-0587-4C30-8999-92F81FD0307C}</a:tableStyleId>
              </a:tblPr>
              <a:tblGrid>
                <a:gridCol w="2850265">
                  <a:extLst>
                    <a:ext uri="{9D8B030D-6E8A-4147-A177-3AD203B41FA5}">
                      <a16:colId xmlns:a16="http://schemas.microsoft.com/office/drawing/2014/main" val="3235955724"/>
                    </a:ext>
                  </a:extLst>
                </a:gridCol>
                <a:gridCol w="4521541">
                  <a:extLst>
                    <a:ext uri="{9D8B030D-6E8A-4147-A177-3AD203B41FA5}">
                      <a16:colId xmlns:a16="http://schemas.microsoft.com/office/drawing/2014/main" val="312706106"/>
                    </a:ext>
                  </a:extLst>
                </a:gridCol>
              </a:tblGrid>
              <a:tr h="609600">
                <a:tc>
                  <a:txBody>
                    <a:bodyPr/>
                    <a:lstStyle/>
                    <a:p>
                      <a:pPr algn="ctr">
                        <a:defRPr sz="1300" b="1"/>
                      </a:pPr>
                      <a:r>
                        <a:rPr sz="1300" dirty="0"/>
                        <a:t>Name &amp; Role</a:t>
                      </a:r>
                    </a:p>
                  </a:txBody>
                  <a:tcPr/>
                </a:tc>
                <a:tc>
                  <a:txBody>
                    <a:bodyPr/>
                    <a:lstStyle/>
                    <a:p>
                      <a:pPr algn="ctr">
                        <a:defRPr sz="1300" b="1"/>
                      </a:pPr>
                      <a:r>
                        <a:rPr sz="1300" dirty="0"/>
                        <a:t>Expertise &amp; Contribution</a:t>
                      </a:r>
                    </a:p>
                  </a:txBody>
                  <a:tcPr/>
                </a:tc>
                <a:extLst>
                  <a:ext uri="{0D108BD9-81ED-4DB2-BD59-A6C34878D82A}">
                    <a16:rowId xmlns:a16="http://schemas.microsoft.com/office/drawing/2014/main" val="2758586798"/>
                  </a:ext>
                </a:extLst>
              </a:tr>
              <a:tr h="640080">
                <a:tc>
                  <a:txBody>
                    <a:bodyPr/>
                    <a:lstStyle/>
                    <a:p>
                      <a:pPr algn="l">
                        <a:defRPr sz="1200"/>
                      </a:pPr>
                      <a:r>
                        <a:rPr sz="1200" b="1" dirty="0"/>
                        <a:t>Stephen Carpenter - Head of Design</a:t>
                      </a:r>
                    </a:p>
                  </a:txBody>
                  <a:tcPr/>
                </a:tc>
                <a:tc>
                  <a:txBody>
                    <a:bodyPr/>
                    <a:lstStyle/>
                    <a:p>
                      <a:pPr algn="l">
                        <a:defRPr sz="1200"/>
                      </a:pPr>
                      <a:r>
                        <a:rPr sz="1200" dirty="0"/>
                        <a:t>Enterprise-level UX and UI specialist with extensive experience leading collaborative design and workshop facilitation for complex digital projects.</a:t>
                      </a:r>
                    </a:p>
                  </a:txBody>
                  <a:tcPr/>
                </a:tc>
                <a:extLst>
                  <a:ext uri="{0D108BD9-81ED-4DB2-BD59-A6C34878D82A}">
                    <a16:rowId xmlns:a16="http://schemas.microsoft.com/office/drawing/2014/main" val="3241545517"/>
                  </a:ext>
                </a:extLst>
              </a:tr>
              <a:tr h="609600">
                <a:tc>
                  <a:txBody>
                    <a:bodyPr/>
                    <a:lstStyle/>
                    <a:p>
                      <a:pPr algn="l">
                        <a:defRPr sz="1200"/>
                      </a:pPr>
                      <a:r>
                        <a:rPr sz="1200" b="1" dirty="0"/>
                        <a:t>Callum Grantham - Content Director</a:t>
                      </a:r>
                    </a:p>
                  </a:txBody>
                  <a:tcPr/>
                </a:tc>
                <a:tc>
                  <a:txBody>
                    <a:bodyPr/>
                    <a:lstStyle/>
                    <a:p>
                      <a:pPr algn="l">
                        <a:defRPr sz="1200"/>
                      </a:pPr>
                      <a:r>
                        <a:rPr sz="1200" dirty="0"/>
                        <a:t>Expert in content design and strategy, ensuring language and structure meet both user and </a:t>
                      </a:r>
                      <a:r>
                        <a:rPr sz="1200" dirty="0" err="1"/>
                        <a:t>organisational</a:t>
                      </a:r>
                      <a:r>
                        <a:rPr sz="1200" dirty="0"/>
                        <a:t> needs.</a:t>
                      </a:r>
                    </a:p>
                  </a:txBody>
                  <a:tcPr/>
                </a:tc>
                <a:extLst>
                  <a:ext uri="{0D108BD9-81ED-4DB2-BD59-A6C34878D82A}">
                    <a16:rowId xmlns:a16="http://schemas.microsoft.com/office/drawing/2014/main" val="1012099403"/>
                  </a:ext>
                </a:extLst>
              </a:tr>
              <a:tr h="609600">
                <a:tc>
                  <a:txBody>
                    <a:bodyPr/>
                    <a:lstStyle/>
                    <a:p>
                      <a:pPr algn="l">
                        <a:defRPr sz="1200"/>
                      </a:pPr>
                      <a:r>
                        <a:rPr sz="1200" b="1" dirty="0"/>
                        <a:t>June Robinson - Business Director</a:t>
                      </a:r>
                    </a:p>
                  </a:txBody>
                  <a:tcPr/>
                </a:tc>
                <a:tc>
                  <a:txBody>
                    <a:bodyPr/>
                    <a:lstStyle/>
                    <a:p>
                      <a:pPr algn="l">
                        <a:defRPr sz="1200"/>
                      </a:pPr>
                      <a:r>
                        <a:rPr sz="1200" dirty="0"/>
                        <a:t>Brings significant experience managing large, multi-stakeholder projects and supporting facilitation at the workshop session.</a:t>
                      </a:r>
                    </a:p>
                  </a:txBody>
                  <a:tcPr/>
                </a:tc>
                <a:extLst>
                  <a:ext uri="{0D108BD9-81ED-4DB2-BD59-A6C34878D82A}">
                    <a16:rowId xmlns:a16="http://schemas.microsoft.com/office/drawing/2014/main" val="183031266"/>
                  </a:ext>
                </a:extLst>
              </a:tr>
              <a:tr h="609600">
                <a:tc>
                  <a:txBody>
                    <a:bodyPr/>
                    <a:lstStyle/>
                    <a:p>
                      <a:pPr algn="l">
                        <a:defRPr sz="1200"/>
                      </a:pPr>
                      <a:r>
                        <a:rPr sz="1200" b="1" dirty="0"/>
                        <a:t>Jo Pettett - Head of Web Operations</a:t>
                      </a:r>
                    </a:p>
                  </a:txBody>
                  <a:tcPr/>
                </a:tc>
                <a:tc>
                  <a:txBody>
                    <a:bodyPr/>
                    <a:lstStyle/>
                    <a:p>
                      <a:pPr algn="l">
                        <a:defRPr sz="1200"/>
                      </a:pPr>
                      <a:r>
                        <a:rPr sz="1200" dirty="0"/>
                        <a:t>Manages our development team, bringing technical robustness to ensure the ITT reflects practical build considerations.</a:t>
                      </a:r>
                    </a:p>
                  </a:txBody>
                  <a:tcPr/>
                </a:tc>
                <a:extLst>
                  <a:ext uri="{0D108BD9-81ED-4DB2-BD59-A6C34878D82A}">
                    <a16:rowId xmlns:a16="http://schemas.microsoft.com/office/drawing/2014/main" val="509367659"/>
                  </a:ext>
                </a:extLst>
              </a:tr>
              <a:tr h="609600">
                <a:tc>
                  <a:txBody>
                    <a:bodyPr/>
                    <a:lstStyle/>
                    <a:p>
                      <a:pPr algn="l">
                        <a:defRPr sz="1200"/>
                      </a:pPr>
                      <a:r>
                        <a:rPr sz="1200" b="1" dirty="0"/>
                        <a:t>Sarah Tunstall - Chief Commercial Officer</a:t>
                      </a:r>
                    </a:p>
                  </a:txBody>
                  <a:tcPr/>
                </a:tc>
                <a:tc>
                  <a:txBody>
                    <a:bodyPr/>
                    <a:lstStyle/>
                    <a:p>
                      <a:pPr algn="l">
                        <a:defRPr sz="1200"/>
                      </a:pPr>
                      <a:r>
                        <a:rPr sz="1200" dirty="0"/>
                        <a:t>Provides oversight on ITT compliance, governance, and contractual matters.</a:t>
                      </a:r>
                    </a:p>
                  </a:txBody>
                  <a:tcPr/>
                </a:tc>
                <a:extLst>
                  <a:ext uri="{0D108BD9-81ED-4DB2-BD59-A6C34878D82A}">
                    <a16:rowId xmlns:a16="http://schemas.microsoft.com/office/drawing/2014/main" val="3147908209"/>
                  </a:ext>
                </a:extLst>
              </a:tr>
            </a:tbl>
          </a:graphicData>
        </a:graphic>
      </p:graphicFrame>
      <p:pic>
        <p:nvPicPr>
          <p:cNvPr id="10" name="Picture 9" descr="A person with a beard&#10;&#10;AI-generated content may be incorrect.">
            <a:extLst>
              <a:ext uri="{FF2B5EF4-FFF2-40B4-BE49-F238E27FC236}">
                <a16:creationId xmlns:a16="http://schemas.microsoft.com/office/drawing/2014/main" id="{5E941C9B-9D6A-2018-859C-0DB8121D5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01" y="1438552"/>
            <a:ext cx="563109" cy="563109"/>
          </a:xfrm>
          <a:prstGeom prst="rect">
            <a:avLst/>
          </a:prstGeom>
        </p:spPr>
      </p:pic>
      <p:pic>
        <p:nvPicPr>
          <p:cNvPr id="18" name="Picture 17" descr="A person with long curly hair smiling&#10;&#10;AI-generated content may be incorrect.">
            <a:extLst>
              <a:ext uri="{FF2B5EF4-FFF2-40B4-BE49-F238E27FC236}">
                <a16:creationId xmlns:a16="http://schemas.microsoft.com/office/drawing/2014/main" id="{AC16083A-423B-B4D5-47F9-EA4D745D6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99" y="2635916"/>
            <a:ext cx="563109" cy="563109"/>
          </a:xfrm>
          <a:prstGeom prst="rect">
            <a:avLst/>
          </a:prstGeom>
        </p:spPr>
      </p:pic>
      <p:pic>
        <p:nvPicPr>
          <p:cNvPr id="16" name="Picture 15" descr="A person wearing glasses and smiling&#10;&#10;AI-generated content may be incorrect.">
            <a:extLst>
              <a:ext uri="{FF2B5EF4-FFF2-40B4-BE49-F238E27FC236}">
                <a16:creationId xmlns:a16="http://schemas.microsoft.com/office/drawing/2014/main" id="{535755FF-CEF9-C7FD-DFE2-E74570E293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99" y="3273020"/>
            <a:ext cx="563109" cy="563109"/>
          </a:xfrm>
          <a:prstGeom prst="rect">
            <a:avLst/>
          </a:prstGeom>
        </p:spPr>
      </p:pic>
      <p:pic>
        <p:nvPicPr>
          <p:cNvPr id="14" name="Picture 13" descr="A person with a beard&#10;&#10;AI-generated content may be incorrect.">
            <a:extLst>
              <a:ext uri="{FF2B5EF4-FFF2-40B4-BE49-F238E27FC236}">
                <a16:creationId xmlns:a16="http://schemas.microsoft.com/office/drawing/2014/main" id="{692A926B-A97C-E2E5-3A8E-05231AC69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201" y="1998814"/>
            <a:ext cx="563109" cy="563109"/>
          </a:xfrm>
          <a:prstGeom prst="rect">
            <a:avLst/>
          </a:prstGeom>
        </p:spPr>
      </p:pic>
      <p:pic>
        <p:nvPicPr>
          <p:cNvPr id="22" name="Picture 21" descr="A person with glasses and a cardigan&#10;&#10;AI-generated content may be incorrect.">
            <a:extLst>
              <a:ext uri="{FF2B5EF4-FFF2-40B4-BE49-F238E27FC236}">
                <a16:creationId xmlns:a16="http://schemas.microsoft.com/office/drawing/2014/main" id="{0A6E2A83-3B4B-74A7-1EDB-8ADA6F97A4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199" y="3864926"/>
            <a:ext cx="563109" cy="563109"/>
          </a:xfrm>
          <a:prstGeom prst="rect">
            <a:avLst/>
          </a:prstGeom>
        </p:spPr>
      </p:pic>
    </p:spTree>
    <p:extLst>
      <p:ext uri="{BB962C8B-B14F-4D97-AF65-F5344CB8AC3E}">
        <p14:creationId xmlns:p14="http://schemas.microsoft.com/office/powerpoint/2010/main" val="241154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Timeline</a:t>
            </a:r>
          </a:p>
        </p:txBody>
      </p:sp>
      <p:sp>
        <p:nvSpPr>
          <p:cNvPr id="3" name="Content Placeholder 2"/>
          <p:cNvSpPr>
            <a:spLocks noGrp="1"/>
          </p:cNvSpPr>
          <p:nvPr>
            <p:ph idx="1"/>
          </p:nvPr>
        </p:nvSpPr>
        <p:spPr>
          <a:xfrm>
            <a:off x="431801" y="1239838"/>
            <a:ext cx="4140200" cy="3458162"/>
          </a:xfrm>
        </p:spPr>
        <p:txBody>
          <a:bodyPr>
            <a:normAutofit fontScale="62500" lnSpcReduction="20000"/>
          </a:bodyPr>
          <a:lstStyle/>
          <a:p>
            <a:r>
              <a:rPr lang="en-GB" dirty="0"/>
              <a:t>06.11 POC WIP document drafted and shared with EUS Group Board T&amp;F group (LG, PV, PC, RT, LH).</a:t>
            </a:r>
          </a:p>
          <a:p>
            <a:r>
              <a:rPr lang="en-GB" dirty="0"/>
              <a:t>06-11.11 POC WIP ‘</a:t>
            </a:r>
            <a:r>
              <a:rPr lang="en-GB" i="1" dirty="0"/>
              <a:t>feedback, query, challenge, criticism, ambition, and have you thought about</a:t>
            </a:r>
            <a:r>
              <a:rPr lang="en-GB" dirty="0"/>
              <a:t>’ from EUS Group Board T&amp;F group (LG, PV, PC, RT, LH).</a:t>
            </a:r>
          </a:p>
          <a:p>
            <a:r>
              <a:rPr lang="en-GB" dirty="0"/>
              <a:t>11.11 POC WIP feedback received from EUS Group Board T&amp;F group.</a:t>
            </a:r>
          </a:p>
          <a:p>
            <a:r>
              <a:rPr lang="en-GB" dirty="0"/>
              <a:t>12.11 POC WIP shared with industry group ahead of meeting at Microsoft HQ (location TBC).</a:t>
            </a:r>
          </a:p>
          <a:p>
            <a:r>
              <a:rPr lang="en-US" dirty="0"/>
              <a:t>From 13.11 early engagement notice / market engagement opportunity issued.</a:t>
            </a:r>
          </a:p>
          <a:p>
            <a:r>
              <a:rPr lang="en-GB" dirty="0"/>
              <a:t>19.11 workshop in London (location TBC – likely Microsoft) with </a:t>
            </a:r>
            <a:r>
              <a:rPr lang="en-US" dirty="0"/>
              <a:t>Web Design &amp; Development / CRO / SEO / Analytics &amp; Insight company leading on potential ITT documentation for a design and development partner </a:t>
            </a:r>
            <a:r>
              <a:rPr lang="en-GB" dirty="0"/>
              <a:t>present and leading.</a:t>
            </a:r>
          </a:p>
          <a:p>
            <a:r>
              <a:rPr lang="en-GB" dirty="0"/>
              <a:t>20.11-11.12 ITT documentation drafted and completed by </a:t>
            </a:r>
            <a:r>
              <a:rPr lang="en-US" dirty="0"/>
              <a:t>Web Design &amp; Development / CRO / SEO / Analytics &amp; Insight company leading on potential ITT documentation for a design and development partner </a:t>
            </a:r>
            <a:r>
              <a:rPr lang="en-GB" dirty="0"/>
              <a:t>.</a:t>
            </a:r>
            <a:endParaRPr lang="en-US" dirty="0"/>
          </a:p>
          <a:p>
            <a:r>
              <a:rPr lang="en-US" dirty="0"/>
              <a:t>11.12 ITT document work for a design and development partner completed and received – potential ITT document to enable an ‘apples’ / ‘apples’ scoring.</a:t>
            </a:r>
          </a:p>
        </p:txBody>
      </p:sp>
      <p:sp>
        <p:nvSpPr>
          <p:cNvPr id="4" name="Footer Placeholder 3"/>
          <p:cNvSpPr>
            <a:spLocks noGrp="1"/>
          </p:cNvSpPr>
          <p:nvPr>
            <p:ph type="ftr" sz="quarter" idx="3"/>
          </p:nvPr>
        </p:nvSpPr>
        <p:spPr/>
        <p:txBody>
          <a:bodyPr/>
          <a:lstStyle/>
          <a:p>
            <a:endParaRPr lang="en-GB" dirty="0"/>
          </a:p>
        </p:txBody>
      </p:sp>
      <p:sp>
        <p:nvSpPr>
          <p:cNvPr id="5" name="Date Placeholder 4"/>
          <p:cNvSpPr>
            <a:spLocks noGrp="1"/>
          </p:cNvSpPr>
          <p:nvPr>
            <p:ph type="dt" sz="half" idx="2"/>
          </p:nvPr>
        </p:nvSpPr>
        <p:spPr/>
        <p:txBody>
          <a:bodyPr/>
          <a:lstStyle/>
          <a:p>
            <a:fld id="{2C5D2EF4-E998-0349-9756-90E91C71FD6F}" type="datetime1">
              <a:rPr lang="en-GB" smtClean="0"/>
              <a:pPr/>
              <a:t>12/11/2025</a:t>
            </a:fld>
            <a:endParaRPr lang="en-GB" dirty="0"/>
          </a:p>
        </p:txBody>
      </p:sp>
      <p:sp>
        <p:nvSpPr>
          <p:cNvPr id="6" name="Slide Number Placeholder 5"/>
          <p:cNvSpPr>
            <a:spLocks noGrp="1"/>
          </p:cNvSpPr>
          <p:nvPr>
            <p:ph type="sldNum" sz="quarter" idx="4"/>
          </p:nvPr>
        </p:nvSpPr>
        <p:spPr/>
        <p:txBody>
          <a:bodyPr/>
          <a:lstStyle/>
          <a:p>
            <a:fld id="{CF85E450-92C8-BE48-B8AE-96C8EDDEF665}" type="slidenum">
              <a:rPr lang="en-GB" smtClean="0"/>
              <a:pPr/>
              <a:t>14</a:t>
            </a:fld>
            <a:endParaRPr lang="en-GB" dirty="0"/>
          </a:p>
        </p:txBody>
      </p:sp>
      <p:sp>
        <p:nvSpPr>
          <p:cNvPr id="8" name="TextBox 7">
            <a:extLst>
              <a:ext uri="{FF2B5EF4-FFF2-40B4-BE49-F238E27FC236}">
                <a16:creationId xmlns:a16="http://schemas.microsoft.com/office/drawing/2014/main" id="{2D3E7108-B708-D4C5-ACEF-81884F4E1672}"/>
              </a:ext>
            </a:extLst>
          </p:cNvPr>
          <p:cNvSpPr txBox="1"/>
          <p:nvPr/>
        </p:nvSpPr>
        <p:spPr>
          <a:xfrm>
            <a:off x="3520817" y="3268"/>
            <a:ext cx="2099189" cy="369332"/>
          </a:xfrm>
          <a:prstGeom prst="rect">
            <a:avLst/>
          </a:prstGeom>
          <a:noFill/>
        </p:spPr>
        <p:txBody>
          <a:bodyPr wrap="square" rtlCol="0">
            <a:spAutoFit/>
          </a:bodyPr>
          <a:lstStyle/>
          <a:p>
            <a:pPr algn="ctr"/>
            <a:r>
              <a:rPr lang="en-US" dirty="0">
                <a:solidFill>
                  <a:srgbClr val="FF0000"/>
                </a:solidFill>
              </a:rPr>
              <a:t>POC WIP DRAFT</a:t>
            </a:r>
            <a:endParaRPr lang="en-GB" dirty="0">
              <a:solidFill>
                <a:srgbClr val="FF0000"/>
              </a:solidFill>
            </a:endParaRPr>
          </a:p>
        </p:txBody>
      </p:sp>
      <p:sp>
        <p:nvSpPr>
          <p:cNvPr id="7" name="Content Placeholder 2">
            <a:extLst>
              <a:ext uri="{FF2B5EF4-FFF2-40B4-BE49-F238E27FC236}">
                <a16:creationId xmlns:a16="http://schemas.microsoft.com/office/drawing/2014/main" id="{2FAA5663-78AC-0D94-B1F8-68EFA6D02293}"/>
              </a:ext>
            </a:extLst>
          </p:cNvPr>
          <p:cNvSpPr txBox="1">
            <a:spLocks/>
          </p:cNvSpPr>
          <p:nvPr/>
        </p:nvSpPr>
        <p:spPr>
          <a:xfrm>
            <a:off x="4570411" y="1239837"/>
            <a:ext cx="4140200" cy="3366797"/>
          </a:xfrm>
          <a:prstGeom prst="rect">
            <a:avLst/>
          </a:prstGeom>
        </p:spPr>
        <p:txBody>
          <a:bodyPr vert="horz" lIns="91440" tIns="45720" rIns="91440" bIns="45720" rtlCol="0">
            <a:normAutofit fontScale="92500" lnSpcReduction="20000"/>
          </a:bodyPr>
          <a:lstStyle>
            <a:lvl1pPr marL="190498" indent="-190498" algn="l" defTabSz="761992" rtl="0" eaLnBrk="1" latinLnBrk="0" hangingPunct="1">
              <a:lnSpc>
                <a:spcPct val="100000"/>
              </a:lnSpc>
              <a:spcBef>
                <a:spcPts val="833"/>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571494" indent="-190498" algn="l" defTabSz="761992" rtl="0" eaLnBrk="1" latinLnBrk="0" hangingPunct="1">
              <a:lnSpc>
                <a:spcPct val="100000"/>
              </a:lnSpc>
              <a:spcBef>
                <a:spcPts val="417"/>
              </a:spcBef>
              <a:buClr>
                <a:schemeClr val="accent3"/>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52490" indent="-190498" algn="l" defTabSz="761992" rtl="0" eaLnBrk="1" latinLnBrk="0" hangingPunct="1">
              <a:lnSpc>
                <a:spcPct val="100000"/>
              </a:lnSpc>
              <a:spcBef>
                <a:spcPts val="417"/>
              </a:spcBef>
              <a:buClr>
                <a:schemeClr val="accent3"/>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333487" indent="-190498" algn="l" defTabSz="761992" rtl="0" eaLnBrk="1" latinLnBrk="0" hangingPunct="1">
              <a:lnSpc>
                <a:spcPct val="100000"/>
              </a:lnSpc>
              <a:spcBef>
                <a:spcPts val="417"/>
              </a:spcBef>
              <a:buClr>
                <a:schemeClr val="accent3"/>
              </a:buClr>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1714483" indent="-190498" algn="l" defTabSz="761992" rtl="0" eaLnBrk="1" latinLnBrk="0" hangingPunct="1">
              <a:lnSpc>
                <a:spcPct val="100000"/>
              </a:lnSpc>
              <a:spcBef>
                <a:spcPts val="417"/>
              </a:spcBef>
              <a:buClr>
                <a:schemeClr val="accent4"/>
              </a:buClr>
              <a:buFont typeface="Arial" panose="020B0604020202020204" pitchFamily="34" charset="0"/>
              <a:buChar char="•"/>
              <a:defRPr sz="600" kern="1200">
                <a:solidFill>
                  <a:schemeClr val="tx1"/>
                </a:solidFill>
                <a:latin typeface="Arial" panose="020B0604020202020204" pitchFamily="34" charset="0"/>
                <a:ea typeface="+mn-ea"/>
                <a:cs typeface="Arial" panose="020B0604020202020204" pitchFamily="34" charset="0"/>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dirty="0"/>
              <a:t>12.12 Final potential ITT launch preparation and internal comms.</a:t>
            </a:r>
          </a:p>
          <a:p>
            <a:r>
              <a:rPr lang="en-GB" dirty="0"/>
              <a:t>WC 15.12 Pre ITT issue meeting of EUS Group Board T&amp;F group (LG, PV, PC, RT, LH). </a:t>
            </a:r>
          </a:p>
          <a:p>
            <a:r>
              <a:rPr lang="en-GB" dirty="0"/>
              <a:t>WC 15.12 ITT for a</a:t>
            </a:r>
            <a:r>
              <a:rPr lang="en-US" dirty="0"/>
              <a:t> design and development partner </a:t>
            </a:r>
            <a:r>
              <a:rPr lang="en-GB" dirty="0"/>
              <a:t>issued after meeting of EUS Group Board T&amp;F group.</a:t>
            </a:r>
            <a:endParaRPr lang="en-US" dirty="0"/>
          </a:p>
          <a:p>
            <a:r>
              <a:rPr lang="en-US" dirty="0"/>
              <a:t>14.01 ITT close at 23:59.</a:t>
            </a:r>
          </a:p>
          <a:p>
            <a:r>
              <a:rPr lang="en-US" dirty="0"/>
              <a:t>15.01 ITT administration and prepare for scoring.</a:t>
            </a:r>
          </a:p>
          <a:p>
            <a:r>
              <a:rPr lang="en-US" dirty="0"/>
              <a:t>16.01 ITT scoring completed.</a:t>
            </a:r>
          </a:p>
          <a:p>
            <a:r>
              <a:rPr lang="en-US" dirty="0"/>
              <a:t>19-20.01 Board papers drafted.</a:t>
            </a:r>
          </a:p>
          <a:p>
            <a:r>
              <a:rPr lang="en-US" dirty="0"/>
              <a:t>21.01 EUS Group Board papers sent to Board members.</a:t>
            </a:r>
          </a:p>
          <a:p>
            <a:r>
              <a:rPr lang="en-US" dirty="0"/>
              <a:t>28.01 EUS Group Board meeting and decision.</a:t>
            </a:r>
          </a:p>
        </p:txBody>
      </p:sp>
    </p:spTree>
    <p:extLst>
      <p:ext uri="{BB962C8B-B14F-4D97-AF65-F5344CB8AC3E}">
        <p14:creationId xmlns:p14="http://schemas.microsoft.com/office/powerpoint/2010/main" val="366740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0A39B-53B4-4D83-035E-31536712D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D097A-B4D1-1992-3075-51602111471F}"/>
              </a:ext>
            </a:extLst>
          </p:cNvPr>
          <p:cNvSpPr>
            <a:spLocks noGrp="1"/>
          </p:cNvSpPr>
          <p:nvPr>
            <p:ph type="title"/>
          </p:nvPr>
        </p:nvSpPr>
        <p:spPr/>
        <p:txBody>
          <a:bodyPr/>
          <a:lstStyle/>
          <a:p>
            <a:r>
              <a:rPr lang="en-US" dirty="0"/>
              <a:t>POC WIP Feedback</a:t>
            </a:r>
            <a:endParaRPr lang="en-GB" dirty="0"/>
          </a:p>
        </p:txBody>
      </p:sp>
      <p:sp>
        <p:nvSpPr>
          <p:cNvPr id="3" name="Content Placeholder 2">
            <a:extLst>
              <a:ext uri="{FF2B5EF4-FFF2-40B4-BE49-F238E27FC236}">
                <a16:creationId xmlns:a16="http://schemas.microsoft.com/office/drawing/2014/main" id="{335A8ACD-4C34-2969-8775-931F9A7C6CF7}"/>
              </a:ext>
            </a:extLst>
          </p:cNvPr>
          <p:cNvSpPr>
            <a:spLocks noGrp="1"/>
          </p:cNvSpPr>
          <p:nvPr>
            <p:ph idx="1"/>
          </p:nvPr>
        </p:nvSpPr>
        <p:spPr>
          <a:xfrm>
            <a:off x="4512829" y="1647444"/>
            <a:ext cx="4199370" cy="3187478"/>
          </a:xfrm>
        </p:spPr>
        <p:txBody>
          <a:bodyPr>
            <a:normAutofit fontScale="70000" lnSpcReduction="20000"/>
          </a:bodyPr>
          <a:lstStyle/>
          <a:p>
            <a:r>
              <a:rPr lang="en-US" dirty="0">
                <a:highlight>
                  <a:srgbClr val="FFFF00"/>
                </a:highlight>
              </a:rPr>
              <a:t>1.	Forecasting of Supply and Demand for key skills required to enable action to be taken in advance to avoid shortages that would lead to delays in project delivery.</a:t>
            </a:r>
          </a:p>
          <a:p>
            <a:r>
              <a:rPr lang="en-US" dirty="0">
                <a:highlight>
                  <a:srgbClr val="00FF00"/>
                </a:highlight>
              </a:rPr>
              <a:t>2.	Industry Attractiveness: Increasing the interest in and desirability of careers within the Electricity Transmission sector.</a:t>
            </a:r>
          </a:p>
          <a:p>
            <a:r>
              <a:rPr lang="en-US" dirty="0">
                <a:highlight>
                  <a:srgbClr val="00FF00"/>
                </a:highlight>
              </a:rPr>
              <a:t>3.	Role </a:t>
            </a:r>
            <a:r>
              <a:rPr lang="en-US" dirty="0" err="1">
                <a:highlight>
                  <a:srgbClr val="00FF00"/>
                </a:highlight>
              </a:rPr>
              <a:t>Standardisation</a:t>
            </a:r>
            <a:r>
              <a:rPr lang="en-US" dirty="0">
                <a:highlight>
                  <a:srgbClr val="00FF00"/>
                </a:highlight>
              </a:rPr>
              <a:t>:  </a:t>
            </a:r>
            <a:r>
              <a:rPr lang="en-US" dirty="0" err="1">
                <a:highlight>
                  <a:srgbClr val="00FF00"/>
                </a:highlight>
              </a:rPr>
              <a:t>Standardising</a:t>
            </a:r>
            <a:r>
              <a:rPr lang="en-US" dirty="0">
                <a:highlight>
                  <a:srgbClr val="00FF00"/>
                </a:highlight>
              </a:rPr>
              <a:t> role descriptions and job functions across career pathways, </a:t>
            </a:r>
          </a:p>
          <a:p>
            <a:r>
              <a:rPr lang="en-US" dirty="0">
                <a:highlight>
                  <a:srgbClr val="FFFF00"/>
                </a:highlight>
              </a:rPr>
              <a:t>4.	Performance and Accreditation: Further explore the scope for common performance standards and accreditations.</a:t>
            </a:r>
          </a:p>
          <a:p>
            <a:r>
              <a:rPr lang="en-US" dirty="0">
                <a:highlight>
                  <a:srgbClr val="00FF00"/>
                </a:highlight>
              </a:rPr>
              <a:t>5.	Exploring mechanisms by which to enable Reskilling / Movement of Skill from adjacent industry sectors (e.g. Oil &amp; Gas)</a:t>
            </a:r>
          </a:p>
          <a:p>
            <a:r>
              <a:rPr lang="en-US" dirty="0">
                <a:highlight>
                  <a:srgbClr val="FFFF00"/>
                </a:highlight>
              </a:rPr>
              <a:t>6.	Ensuring the Availability and Supply of sufficient UK Talent by ensuring sufficient education and training facilities, initiatives and </a:t>
            </a:r>
            <a:r>
              <a:rPr lang="en-US" dirty="0" err="1">
                <a:highlight>
                  <a:srgbClr val="FFFF00"/>
                </a:highlight>
              </a:rPr>
              <a:t>programmes</a:t>
            </a:r>
            <a:r>
              <a:rPr lang="en-US" dirty="0">
                <a:highlight>
                  <a:srgbClr val="FFFF00"/>
                </a:highlight>
              </a:rPr>
              <a:t>.</a:t>
            </a:r>
          </a:p>
          <a:p>
            <a:r>
              <a:rPr lang="en-US" dirty="0">
                <a:highlight>
                  <a:srgbClr val="00FF00"/>
                </a:highlight>
              </a:rPr>
              <a:t>7.	Removing Barriers to Expanding the Workforce:  by making the sourcing of talent easier.</a:t>
            </a:r>
          </a:p>
          <a:p>
            <a:r>
              <a:rPr lang="en-US" dirty="0">
                <a:highlight>
                  <a:srgbClr val="00FF00"/>
                </a:highlight>
              </a:rPr>
              <a:t>8.	Speaking with one Voice: Agreeing joint communications that will have significantly greater impact when they are the views of all. </a:t>
            </a:r>
          </a:p>
          <a:p>
            <a:endParaRPr lang="en-GB" dirty="0"/>
          </a:p>
        </p:txBody>
      </p:sp>
      <p:sp>
        <p:nvSpPr>
          <p:cNvPr id="5" name="Date Placeholder 4">
            <a:extLst>
              <a:ext uri="{FF2B5EF4-FFF2-40B4-BE49-F238E27FC236}">
                <a16:creationId xmlns:a16="http://schemas.microsoft.com/office/drawing/2014/main" id="{CF8F8814-1F7C-19FC-A77F-2133076540F9}"/>
              </a:ext>
            </a:extLst>
          </p:cNvPr>
          <p:cNvSpPr>
            <a:spLocks noGrp="1"/>
          </p:cNvSpPr>
          <p:nvPr>
            <p:ph type="dt" sz="half" idx="2"/>
          </p:nvPr>
        </p:nvSpPr>
        <p:spPr/>
        <p:txBody>
          <a:bodyPr/>
          <a:lstStyle/>
          <a:p>
            <a:fld id="{2C5D2EF4-E998-0349-9756-90E91C71FD6F}" type="datetime1">
              <a:rPr lang="en-GB" smtClean="0"/>
              <a:pPr/>
              <a:t>12/11/2025</a:t>
            </a:fld>
            <a:endParaRPr lang="en-GB" dirty="0"/>
          </a:p>
        </p:txBody>
      </p:sp>
      <p:sp>
        <p:nvSpPr>
          <p:cNvPr id="6" name="Slide Number Placeholder 5">
            <a:extLst>
              <a:ext uri="{FF2B5EF4-FFF2-40B4-BE49-F238E27FC236}">
                <a16:creationId xmlns:a16="http://schemas.microsoft.com/office/drawing/2014/main" id="{7CA6DCAD-9DDD-FDCF-13FF-C66C02553C33}"/>
              </a:ext>
            </a:extLst>
          </p:cNvPr>
          <p:cNvSpPr>
            <a:spLocks noGrp="1"/>
          </p:cNvSpPr>
          <p:nvPr>
            <p:ph type="sldNum" sz="quarter" idx="4"/>
          </p:nvPr>
        </p:nvSpPr>
        <p:spPr/>
        <p:txBody>
          <a:bodyPr/>
          <a:lstStyle/>
          <a:p>
            <a:fld id="{CF85E450-92C8-BE48-B8AE-96C8EDDEF665}" type="slidenum">
              <a:rPr lang="en-GB" smtClean="0"/>
              <a:pPr/>
              <a:t>15</a:t>
            </a:fld>
            <a:endParaRPr lang="en-GB" dirty="0"/>
          </a:p>
        </p:txBody>
      </p:sp>
      <p:sp>
        <p:nvSpPr>
          <p:cNvPr id="9" name="TextBox 8">
            <a:extLst>
              <a:ext uri="{FF2B5EF4-FFF2-40B4-BE49-F238E27FC236}">
                <a16:creationId xmlns:a16="http://schemas.microsoft.com/office/drawing/2014/main" id="{4E12FEE8-915F-006F-A8FD-11E629832222}"/>
              </a:ext>
            </a:extLst>
          </p:cNvPr>
          <p:cNvSpPr txBox="1"/>
          <p:nvPr/>
        </p:nvSpPr>
        <p:spPr>
          <a:xfrm>
            <a:off x="3520817" y="3268"/>
            <a:ext cx="2099189" cy="369332"/>
          </a:xfrm>
          <a:prstGeom prst="rect">
            <a:avLst/>
          </a:prstGeom>
          <a:noFill/>
        </p:spPr>
        <p:txBody>
          <a:bodyPr wrap="square" rtlCol="0">
            <a:spAutoFit/>
          </a:bodyPr>
          <a:lstStyle/>
          <a:p>
            <a:pPr algn="ctr"/>
            <a:r>
              <a:rPr lang="en-US" dirty="0">
                <a:solidFill>
                  <a:srgbClr val="FF0000"/>
                </a:solidFill>
              </a:rPr>
              <a:t>POC WIP DRAFT</a:t>
            </a:r>
            <a:endParaRPr lang="en-GB" dirty="0">
              <a:solidFill>
                <a:srgbClr val="FF0000"/>
              </a:solidFill>
            </a:endParaRPr>
          </a:p>
        </p:txBody>
      </p:sp>
      <p:sp>
        <p:nvSpPr>
          <p:cNvPr id="10" name="TextBox 9">
            <a:extLst>
              <a:ext uri="{FF2B5EF4-FFF2-40B4-BE49-F238E27FC236}">
                <a16:creationId xmlns:a16="http://schemas.microsoft.com/office/drawing/2014/main" id="{624E60B4-1717-46EE-F827-85135E49A01F}"/>
              </a:ext>
            </a:extLst>
          </p:cNvPr>
          <p:cNvSpPr txBox="1"/>
          <p:nvPr/>
        </p:nvSpPr>
        <p:spPr>
          <a:xfrm>
            <a:off x="431801" y="942109"/>
            <a:ext cx="3925454" cy="3662541"/>
          </a:xfrm>
          <a:prstGeom prst="rect">
            <a:avLst/>
          </a:prstGeom>
          <a:noFill/>
        </p:spPr>
        <p:txBody>
          <a:bodyPr wrap="square" rtlCol="0">
            <a:spAutoFit/>
          </a:bodyPr>
          <a:lstStyle/>
          <a:p>
            <a:r>
              <a:rPr lang="en-US" sz="1200" b="1" dirty="0"/>
              <a:t>Current Sector Alignment Example</a:t>
            </a:r>
          </a:p>
          <a:p>
            <a:endParaRPr lang="en-US" sz="1000" dirty="0"/>
          </a:p>
          <a:p>
            <a:r>
              <a:rPr lang="en-US" sz="1000" dirty="0"/>
              <a:t>A Memorandum of Understanding (MoU) for the Electricity Transmission Industry Collaboration on Skills and Workforce Planning has been drafted and signed by the three GB TOs.</a:t>
            </a:r>
          </a:p>
          <a:p>
            <a:endParaRPr lang="en-US" sz="1000" dirty="0"/>
          </a:p>
          <a:p>
            <a:r>
              <a:rPr lang="en-US" sz="1000" dirty="0"/>
              <a:t>The MoU will be signed by NG, SPEN and SSEN (completed). Suppliers that lead on the working groups and Energy &amp; Utility Skills (we’re here now). Extend the offer to sign to the rest of the suppliers on the </a:t>
            </a:r>
            <a:r>
              <a:rPr lang="en-US" sz="1000" dirty="0" err="1"/>
              <a:t>programme</a:t>
            </a:r>
            <a:r>
              <a:rPr lang="en-US" sz="1000" dirty="0"/>
              <a:t>.</a:t>
            </a:r>
          </a:p>
          <a:p>
            <a:endParaRPr lang="en-US" sz="1000" dirty="0"/>
          </a:p>
          <a:p>
            <a:r>
              <a:rPr lang="en-US" sz="1000" dirty="0"/>
              <a:t>The MoU sets out our shared vision, mission, and principles for addressing skills shortages and workforce planning across the UK Electricity Transmission sector.</a:t>
            </a:r>
          </a:p>
          <a:p>
            <a:endParaRPr lang="en-US" sz="1000" dirty="0"/>
          </a:p>
          <a:p>
            <a:r>
              <a:rPr lang="en-US" sz="1000" dirty="0"/>
              <a:t>It reflects the collective commitment of GB Transmission Operators, supply chain partners, and Energy &amp; Utility Skills to collaborate on tangible, measurable outcomes for the industry.</a:t>
            </a:r>
          </a:p>
          <a:p>
            <a:endParaRPr lang="en-US" sz="1000" dirty="0"/>
          </a:p>
          <a:p>
            <a:r>
              <a:rPr lang="en-US" sz="1000" dirty="0"/>
              <a:t>The MoU is intended as a statement of intent and is not legally binding, but it sets out clear principles for working together in good faith.</a:t>
            </a:r>
          </a:p>
          <a:p>
            <a:endParaRPr lang="en-US" sz="1000" dirty="0"/>
          </a:p>
        </p:txBody>
      </p:sp>
      <p:sp>
        <p:nvSpPr>
          <p:cNvPr id="12" name="TextBox 11">
            <a:extLst>
              <a:ext uri="{FF2B5EF4-FFF2-40B4-BE49-F238E27FC236}">
                <a16:creationId xmlns:a16="http://schemas.microsoft.com/office/drawing/2014/main" id="{890AD080-1C84-0B43-975F-E87E0DE647EB}"/>
              </a:ext>
            </a:extLst>
          </p:cNvPr>
          <p:cNvSpPr txBox="1"/>
          <p:nvPr/>
        </p:nvSpPr>
        <p:spPr>
          <a:xfrm>
            <a:off x="4572000" y="942109"/>
            <a:ext cx="4230690" cy="553998"/>
          </a:xfrm>
          <a:prstGeom prst="rect">
            <a:avLst/>
          </a:prstGeom>
          <a:noFill/>
        </p:spPr>
        <p:txBody>
          <a:bodyPr wrap="square">
            <a:spAutoFit/>
          </a:bodyPr>
          <a:lstStyle/>
          <a:p>
            <a:r>
              <a:rPr lang="en-US" sz="1000" dirty="0"/>
              <a:t>The eight points below are at the core of the MoU. Where marked green is where the vision and ambition of the POC WIP thinking wholly aligns. Yellow is where vision and ambition partially aligns.</a:t>
            </a:r>
          </a:p>
        </p:txBody>
      </p:sp>
    </p:spTree>
    <p:extLst>
      <p:ext uri="{BB962C8B-B14F-4D97-AF65-F5344CB8AC3E}">
        <p14:creationId xmlns:p14="http://schemas.microsoft.com/office/powerpoint/2010/main" val="162780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D2D7B-3F23-4BA6-CCB6-554D9EDDB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EFC1A-0A29-8E88-D5CE-6BD446306997}"/>
              </a:ext>
            </a:extLst>
          </p:cNvPr>
          <p:cNvSpPr>
            <a:spLocks noGrp="1"/>
          </p:cNvSpPr>
          <p:nvPr>
            <p:ph type="title"/>
          </p:nvPr>
        </p:nvSpPr>
        <p:spPr/>
        <p:txBody>
          <a:bodyPr/>
          <a:lstStyle/>
          <a:p>
            <a:r>
              <a:rPr lang="en-US" dirty="0"/>
              <a:t>POC WIP Feedback</a:t>
            </a:r>
            <a:endParaRPr lang="en-GB" dirty="0"/>
          </a:p>
        </p:txBody>
      </p:sp>
      <p:sp>
        <p:nvSpPr>
          <p:cNvPr id="5" name="Date Placeholder 4">
            <a:extLst>
              <a:ext uri="{FF2B5EF4-FFF2-40B4-BE49-F238E27FC236}">
                <a16:creationId xmlns:a16="http://schemas.microsoft.com/office/drawing/2014/main" id="{87E952B3-CCF9-B535-9501-63A3C56FC83D}"/>
              </a:ext>
            </a:extLst>
          </p:cNvPr>
          <p:cNvSpPr>
            <a:spLocks noGrp="1"/>
          </p:cNvSpPr>
          <p:nvPr>
            <p:ph type="dt" sz="half" idx="2"/>
          </p:nvPr>
        </p:nvSpPr>
        <p:spPr/>
        <p:txBody>
          <a:bodyPr/>
          <a:lstStyle/>
          <a:p>
            <a:fld id="{2C5D2EF4-E998-0349-9756-90E91C71FD6F}" type="datetime1">
              <a:rPr lang="en-GB" smtClean="0"/>
              <a:pPr/>
              <a:t>12/11/2025</a:t>
            </a:fld>
            <a:endParaRPr lang="en-GB" dirty="0"/>
          </a:p>
        </p:txBody>
      </p:sp>
      <p:sp>
        <p:nvSpPr>
          <p:cNvPr id="6" name="Slide Number Placeholder 5">
            <a:extLst>
              <a:ext uri="{FF2B5EF4-FFF2-40B4-BE49-F238E27FC236}">
                <a16:creationId xmlns:a16="http://schemas.microsoft.com/office/drawing/2014/main" id="{4A1F123B-A7E1-1459-CE9B-9B79B40DFF74}"/>
              </a:ext>
            </a:extLst>
          </p:cNvPr>
          <p:cNvSpPr>
            <a:spLocks noGrp="1"/>
          </p:cNvSpPr>
          <p:nvPr>
            <p:ph type="sldNum" sz="quarter" idx="4"/>
          </p:nvPr>
        </p:nvSpPr>
        <p:spPr/>
        <p:txBody>
          <a:bodyPr/>
          <a:lstStyle/>
          <a:p>
            <a:fld id="{CF85E450-92C8-BE48-B8AE-96C8EDDEF665}" type="slidenum">
              <a:rPr lang="en-GB" smtClean="0"/>
              <a:pPr/>
              <a:t>16</a:t>
            </a:fld>
            <a:endParaRPr lang="en-GB" dirty="0"/>
          </a:p>
        </p:txBody>
      </p:sp>
      <p:sp>
        <p:nvSpPr>
          <p:cNvPr id="9" name="TextBox 8">
            <a:extLst>
              <a:ext uri="{FF2B5EF4-FFF2-40B4-BE49-F238E27FC236}">
                <a16:creationId xmlns:a16="http://schemas.microsoft.com/office/drawing/2014/main" id="{68DA2A5B-8079-2806-7006-48D520B3C59C}"/>
              </a:ext>
            </a:extLst>
          </p:cNvPr>
          <p:cNvSpPr txBox="1"/>
          <p:nvPr/>
        </p:nvSpPr>
        <p:spPr>
          <a:xfrm>
            <a:off x="3520817" y="3268"/>
            <a:ext cx="2099189" cy="369332"/>
          </a:xfrm>
          <a:prstGeom prst="rect">
            <a:avLst/>
          </a:prstGeom>
          <a:noFill/>
        </p:spPr>
        <p:txBody>
          <a:bodyPr wrap="square" rtlCol="0">
            <a:spAutoFit/>
          </a:bodyPr>
          <a:lstStyle/>
          <a:p>
            <a:pPr algn="ctr"/>
            <a:r>
              <a:rPr lang="en-US" dirty="0">
                <a:solidFill>
                  <a:srgbClr val="FF0000"/>
                </a:solidFill>
              </a:rPr>
              <a:t>POC WIP DRAFT</a:t>
            </a:r>
            <a:endParaRPr lang="en-GB" dirty="0">
              <a:solidFill>
                <a:srgbClr val="FF0000"/>
              </a:solidFill>
            </a:endParaRPr>
          </a:p>
        </p:txBody>
      </p:sp>
      <p:sp>
        <p:nvSpPr>
          <p:cNvPr id="12" name="TextBox 11">
            <a:extLst>
              <a:ext uri="{FF2B5EF4-FFF2-40B4-BE49-F238E27FC236}">
                <a16:creationId xmlns:a16="http://schemas.microsoft.com/office/drawing/2014/main" id="{93F5E3B7-058F-F254-5653-6B9AC857EDD5}"/>
              </a:ext>
            </a:extLst>
          </p:cNvPr>
          <p:cNvSpPr txBox="1"/>
          <p:nvPr/>
        </p:nvSpPr>
        <p:spPr>
          <a:xfrm>
            <a:off x="431802" y="942109"/>
            <a:ext cx="3672686" cy="3508653"/>
          </a:xfrm>
          <a:prstGeom prst="rect">
            <a:avLst/>
          </a:prstGeom>
          <a:noFill/>
        </p:spPr>
        <p:txBody>
          <a:bodyPr wrap="square" rtlCol="0">
            <a:spAutoFit/>
          </a:bodyPr>
          <a:lstStyle/>
          <a:p>
            <a:r>
              <a:rPr lang="en-US" b="1" dirty="0"/>
              <a:t>National grid 28.10.25</a:t>
            </a:r>
          </a:p>
          <a:p>
            <a:endParaRPr lang="en-US" sz="1200" dirty="0"/>
          </a:p>
          <a:p>
            <a:r>
              <a:rPr lang="en-US" sz="1200" dirty="0"/>
              <a:t>Everyone is very supportive in terms of concept and ability for this to be a “game changer” and are keen to further explore the scope of this tool also being the sectors Skills Passporting system.</a:t>
            </a:r>
          </a:p>
          <a:p>
            <a:endParaRPr lang="en-US" sz="1200" dirty="0"/>
          </a:p>
          <a:p>
            <a:r>
              <a:rPr lang="en-US" sz="1200" dirty="0"/>
              <a:t>As with most large </a:t>
            </a:r>
            <a:r>
              <a:rPr lang="en-US" sz="1200" dirty="0" err="1"/>
              <a:t>organisations</a:t>
            </a:r>
            <a:r>
              <a:rPr lang="en-US" sz="1200" dirty="0"/>
              <a:t> the business can absolutely see the benefits but we need to consider that the business is also juggling many other significant projects so we will need very simple (but polished) PowerPoint Decks (target audience Snr Business Leaders / Finance) that can be used to share the link between the CEO Council sign off of our Sector Strategy, OFGEM requirements in T3 / ED3 </a:t>
            </a:r>
            <a:r>
              <a:rPr lang="en-US" sz="1200" dirty="0" err="1"/>
              <a:t>etc</a:t>
            </a:r>
            <a:r>
              <a:rPr lang="en-US" sz="1200" dirty="0"/>
              <a:t> / Networks Growth Plan … what the system will do, what is required from each business to make it happen, the benefits and timeline.</a:t>
            </a:r>
          </a:p>
        </p:txBody>
      </p:sp>
      <p:sp>
        <p:nvSpPr>
          <p:cNvPr id="13" name="TextBox 12">
            <a:extLst>
              <a:ext uri="{FF2B5EF4-FFF2-40B4-BE49-F238E27FC236}">
                <a16:creationId xmlns:a16="http://schemas.microsoft.com/office/drawing/2014/main" id="{119C6537-4293-7358-2005-88E9DADF60C0}"/>
              </a:ext>
            </a:extLst>
          </p:cNvPr>
          <p:cNvSpPr txBox="1"/>
          <p:nvPr/>
        </p:nvSpPr>
        <p:spPr>
          <a:xfrm>
            <a:off x="5039514" y="942109"/>
            <a:ext cx="3672686" cy="3970318"/>
          </a:xfrm>
          <a:prstGeom prst="rect">
            <a:avLst/>
          </a:prstGeom>
          <a:noFill/>
        </p:spPr>
        <p:txBody>
          <a:bodyPr wrap="square" rtlCol="0">
            <a:spAutoFit/>
          </a:bodyPr>
          <a:lstStyle/>
          <a:p>
            <a:r>
              <a:rPr lang="en-US" b="1" dirty="0"/>
              <a:t>Scottish Power Energy Networks 31.10.25</a:t>
            </a:r>
          </a:p>
          <a:p>
            <a:endParaRPr lang="en-US" sz="1200" dirty="0"/>
          </a:p>
          <a:p>
            <a:r>
              <a:rPr lang="en-US" sz="1200" dirty="0"/>
              <a:t>We’re fully supportive of this initiative and it has our backing. The concept has real potential to be a significant step forward for the sector, and we’re keen to stay closely involved as it develops. The proposal reflects many of the enhancements we’ve been advocating for — particularly around automated role matching, vacancy integration, and platform ownership — and these developments give us confidence that the system will be scalable, user-friendly, and aligned with sector needs.</a:t>
            </a:r>
          </a:p>
          <a:p>
            <a:endParaRPr lang="en-US" sz="1200" dirty="0"/>
          </a:p>
          <a:p>
            <a:r>
              <a:rPr lang="en-US" sz="1200" dirty="0"/>
              <a:t>We believe EU Skills is best placed in the industry to lead the development and delivery of this platform, given your operational expertise and existing infrastructure. That alignment will be key to ensuring the tool delivers real value across the sector.</a:t>
            </a:r>
          </a:p>
        </p:txBody>
      </p:sp>
    </p:spTree>
    <p:extLst>
      <p:ext uri="{BB962C8B-B14F-4D97-AF65-F5344CB8AC3E}">
        <p14:creationId xmlns:p14="http://schemas.microsoft.com/office/powerpoint/2010/main" val="424715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2B25D-BB18-5BF3-B920-24EF5567D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DF24E-2367-54B2-4CC1-8599ECF4DDA4}"/>
              </a:ext>
            </a:extLst>
          </p:cNvPr>
          <p:cNvSpPr>
            <a:spLocks noGrp="1"/>
          </p:cNvSpPr>
          <p:nvPr>
            <p:ph type="title"/>
          </p:nvPr>
        </p:nvSpPr>
        <p:spPr/>
        <p:txBody>
          <a:bodyPr/>
          <a:lstStyle/>
          <a:p>
            <a:r>
              <a:rPr lang="en-US" dirty="0"/>
              <a:t>POC WIP Feedback</a:t>
            </a:r>
            <a:endParaRPr lang="en-GB" dirty="0"/>
          </a:p>
        </p:txBody>
      </p:sp>
      <p:sp>
        <p:nvSpPr>
          <p:cNvPr id="5" name="Date Placeholder 4">
            <a:extLst>
              <a:ext uri="{FF2B5EF4-FFF2-40B4-BE49-F238E27FC236}">
                <a16:creationId xmlns:a16="http://schemas.microsoft.com/office/drawing/2014/main" id="{19A9B7C7-E94F-8B95-6088-DA36672365A2}"/>
              </a:ext>
            </a:extLst>
          </p:cNvPr>
          <p:cNvSpPr>
            <a:spLocks noGrp="1"/>
          </p:cNvSpPr>
          <p:nvPr>
            <p:ph type="dt" sz="half" idx="2"/>
          </p:nvPr>
        </p:nvSpPr>
        <p:spPr/>
        <p:txBody>
          <a:bodyPr/>
          <a:lstStyle/>
          <a:p>
            <a:fld id="{2C5D2EF4-E998-0349-9756-90E91C71FD6F}" type="datetime1">
              <a:rPr lang="en-GB" smtClean="0"/>
              <a:pPr/>
              <a:t>12/11/2025</a:t>
            </a:fld>
            <a:endParaRPr lang="en-GB" dirty="0"/>
          </a:p>
        </p:txBody>
      </p:sp>
      <p:sp>
        <p:nvSpPr>
          <p:cNvPr id="6" name="Slide Number Placeholder 5">
            <a:extLst>
              <a:ext uri="{FF2B5EF4-FFF2-40B4-BE49-F238E27FC236}">
                <a16:creationId xmlns:a16="http://schemas.microsoft.com/office/drawing/2014/main" id="{61C3BA4B-ECEA-AF7C-4125-E6D019527212}"/>
              </a:ext>
            </a:extLst>
          </p:cNvPr>
          <p:cNvSpPr>
            <a:spLocks noGrp="1"/>
          </p:cNvSpPr>
          <p:nvPr>
            <p:ph type="sldNum" sz="quarter" idx="4"/>
          </p:nvPr>
        </p:nvSpPr>
        <p:spPr/>
        <p:txBody>
          <a:bodyPr/>
          <a:lstStyle/>
          <a:p>
            <a:fld id="{CF85E450-92C8-BE48-B8AE-96C8EDDEF665}" type="slidenum">
              <a:rPr lang="en-GB" smtClean="0"/>
              <a:pPr/>
              <a:t>17</a:t>
            </a:fld>
            <a:endParaRPr lang="en-GB" dirty="0"/>
          </a:p>
        </p:txBody>
      </p:sp>
      <p:sp>
        <p:nvSpPr>
          <p:cNvPr id="9" name="TextBox 8">
            <a:extLst>
              <a:ext uri="{FF2B5EF4-FFF2-40B4-BE49-F238E27FC236}">
                <a16:creationId xmlns:a16="http://schemas.microsoft.com/office/drawing/2014/main" id="{7E088C09-DEE7-8C1A-92CE-AB91E4BA17DC}"/>
              </a:ext>
            </a:extLst>
          </p:cNvPr>
          <p:cNvSpPr txBox="1"/>
          <p:nvPr/>
        </p:nvSpPr>
        <p:spPr>
          <a:xfrm>
            <a:off x="3520817" y="3268"/>
            <a:ext cx="2099189" cy="369332"/>
          </a:xfrm>
          <a:prstGeom prst="rect">
            <a:avLst/>
          </a:prstGeom>
          <a:noFill/>
        </p:spPr>
        <p:txBody>
          <a:bodyPr wrap="square" rtlCol="0">
            <a:spAutoFit/>
          </a:bodyPr>
          <a:lstStyle/>
          <a:p>
            <a:pPr algn="ctr"/>
            <a:r>
              <a:rPr lang="en-US" dirty="0">
                <a:solidFill>
                  <a:srgbClr val="FF0000"/>
                </a:solidFill>
              </a:rPr>
              <a:t>POC WIP DRAFT</a:t>
            </a:r>
            <a:endParaRPr lang="en-GB" dirty="0">
              <a:solidFill>
                <a:srgbClr val="FF0000"/>
              </a:solidFill>
            </a:endParaRPr>
          </a:p>
        </p:txBody>
      </p:sp>
      <p:sp>
        <p:nvSpPr>
          <p:cNvPr id="12" name="TextBox 11">
            <a:extLst>
              <a:ext uri="{FF2B5EF4-FFF2-40B4-BE49-F238E27FC236}">
                <a16:creationId xmlns:a16="http://schemas.microsoft.com/office/drawing/2014/main" id="{A6E22D14-FEE2-F516-B0CB-9B65B0D3A1F3}"/>
              </a:ext>
            </a:extLst>
          </p:cNvPr>
          <p:cNvSpPr txBox="1"/>
          <p:nvPr/>
        </p:nvSpPr>
        <p:spPr>
          <a:xfrm>
            <a:off x="431802" y="942109"/>
            <a:ext cx="3672686" cy="1292662"/>
          </a:xfrm>
          <a:prstGeom prst="rect">
            <a:avLst/>
          </a:prstGeom>
          <a:noFill/>
        </p:spPr>
        <p:txBody>
          <a:bodyPr wrap="square" rtlCol="0">
            <a:spAutoFit/>
          </a:bodyPr>
          <a:lstStyle/>
          <a:p>
            <a:r>
              <a:rPr lang="en-US" b="1" dirty="0"/>
              <a:t>Anglian Water 07.11.25</a:t>
            </a:r>
          </a:p>
          <a:p>
            <a:endParaRPr lang="en-US" sz="1200" dirty="0"/>
          </a:p>
          <a:p>
            <a:r>
              <a:rPr lang="en-US" sz="1200" dirty="0"/>
              <a:t>In principle, the introduction of this concept has the potential to help attract, retrain, retain, and redeploy within the sector, which is critical to ensure we have the right workforce and skills needed for the future.</a:t>
            </a:r>
          </a:p>
        </p:txBody>
      </p:sp>
      <p:sp>
        <p:nvSpPr>
          <p:cNvPr id="13" name="TextBox 12">
            <a:extLst>
              <a:ext uri="{FF2B5EF4-FFF2-40B4-BE49-F238E27FC236}">
                <a16:creationId xmlns:a16="http://schemas.microsoft.com/office/drawing/2014/main" id="{4272D687-5AF3-60DF-078E-52E63BDCE129}"/>
              </a:ext>
            </a:extLst>
          </p:cNvPr>
          <p:cNvSpPr txBox="1"/>
          <p:nvPr/>
        </p:nvSpPr>
        <p:spPr>
          <a:xfrm>
            <a:off x="431802" y="2235744"/>
            <a:ext cx="3672686" cy="2585323"/>
          </a:xfrm>
          <a:prstGeom prst="rect">
            <a:avLst/>
          </a:prstGeom>
          <a:noFill/>
        </p:spPr>
        <p:txBody>
          <a:bodyPr wrap="square" rtlCol="0">
            <a:spAutoFit/>
          </a:bodyPr>
          <a:lstStyle/>
          <a:p>
            <a:r>
              <a:rPr lang="en-US" b="1" dirty="0"/>
              <a:t>Yorkshire Water 07.11.25</a:t>
            </a:r>
          </a:p>
          <a:p>
            <a:endParaRPr lang="en-US" sz="1200" dirty="0"/>
          </a:p>
          <a:p>
            <a:r>
              <a:rPr lang="en-US" sz="1200" dirty="0"/>
              <a:t>If marketed well reads like it could be helpful – using the </a:t>
            </a:r>
            <a:r>
              <a:rPr lang="en-US" sz="1200" dirty="0" err="1"/>
              <a:t>Jobcentre</a:t>
            </a:r>
            <a:r>
              <a:rPr lang="en-US" sz="1200" dirty="0"/>
              <a:t> connection would definitely get it off the starting blocks, but I’d expect it’d need sustained promotion beyond the site/platform, which would need to be factored in to avoid the risk of developing a something great that doesn’t receive the traffic expected. </a:t>
            </a:r>
          </a:p>
          <a:p>
            <a:endParaRPr lang="en-US" sz="1200" dirty="0"/>
          </a:p>
          <a:p>
            <a:r>
              <a:rPr lang="en-US" sz="1200" dirty="0"/>
              <a:t>Probably some sharing that could be included with other bodies as a route in (industry, professional, ex-forces transition support teams </a:t>
            </a:r>
            <a:r>
              <a:rPr lang="en-US" sz="1200" dirty="0" err="1"/>
              <a:t>etc</a:t>
            </a:r>
            <a:r>
              <a:rPr lang="en-US" sz="1200" dirty="0"/>
              <a:t>) as a starter.</a:t>
            </a:r>
          </a:p>
        </p:txBody>
      </p:sp>
      <p:sp>
        <p:nvSpPr>
          <p:cNvPr id="3" name="TextBox 2">
            <a:extLst>
              <a:ext uri="{FF2B5EF4-FFF2-40B4-BE49-F238E27FC236}">
                <a16:creationId xmlns:a16="http://schemas.microsoft.com/office/drawing/2014/main" id="{C400D213-6CA2-AE6F-05D8-C1367B29EE7E}"/>
              </a:ext>
            </a:extLst>
          </p:cNvPr>
          <p:cNvSpPr txBox="1"/>
          <p:nvPr/>
        </p:nvSpPr>
        <p:spPr>
          <a:xfrm>
            <a:off x="4570411" y="943082"/>
            <a:ext cx="3672686" cy="738664"/>
          </a:xfrm>
          <a:prstGeom prst="rect">
            <a:avLst/>
          </a:prstGeom>
          <a:noFill/>
        </p:spPr>
        <p:txBody>
          <a:bodyPr wrap="square" rtlCol="0">
            <a:spAutoFit/>
          </a:bodyPr>
          <a:lstStyle/>
          <a:p>
            <a:r>
              <a:rPr lang="en-US" b="1" dirty="0"/>
              <a:t>TBC XX.XX.XX</a:t>
            </a:r>
          </a:p>
          <a:p>
            <a:endParaRPr lang="en-US" sz="1200" dirty="0"/>
          </a:p>
          <a:p>
            <a:r>
              <a:rPr lang="en-US" sz="1200" dirty="0"/>
              <a:t>…</a:t>
            </a:r>
          </a:p>
        </p:txBody>
      </p:sp>
    </p:spTree>
    <p:extLst>
      <p:ext uri="{BB962C8B-B14F-4D97-AF65-F5344CB8AC3E}">
        <p14:creationId xmlns:p14="http://schemas.microsoft.com/office/powerpoint/2010/main" val="332418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C0E6A-A1F4-05D5-A080-AFE5EAD7B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9D59E-F90A-3D19-1C33-652612E2DA77}"/>
              </a:ext>
            </a:extLst>
          </p:cNvPr>
          <p:cNvSpPr>
            <a:spLocks noGrp="1"/>
          </p:cNvSpPr>
          <p:nvPr>
            <p:ph type="title"/>
          </p:nvPr>
        </p:nvSpPr>
        <p:spPr/>
        <p:txBody>
          <a:bodyPr/>
          <a:lstStyle/>
          <a:p>
            <a:r>
              <a:rPr lang="en-US" dirty="0"/>
              <a:t>Introduction</a:t>
            </a:r>
            <a:endParaRPr lang="en-GB" dirty="0"/>
          </a:p>
        </p:txBody>
      </p:sp>
      <p:sp>
        <p:nvSpPr>
          <p:cNvPr id="3" name="Content Placeholder 2">
            <a:extLst>
              <a:ext uri="{FF2B5EF4-FFF2-40B4-BE49-F238E27FC236}">
                <a16:creationId xmlns:a16="http://schemas.microsoft.com/office/drawing/2014/main" id="{119B4B02-4EFD-6D1F-038A-7239DD4DF26D}"/>
              </a:ext>
            </a:extLst>
          </p:cNvPr>
          <p:cNvSpPr>
            <a:spLocks noGrp="1"/>
          </p:cNvSpPr>
          <p:nvPr>
            <p:ph idx="1"/>
          </p:nvPr>
        </p:nvSpPr>
        <p:spPr>
          <a:xfrm>
            <a:off x="431800" y="1072528"/>
            <a:ext cx="8277225" cy="3625471"/>
          </a:xfrm>
        </p:spPr>
        <p:txBody>
          <a:bodyPr>
            <a:normAutofit/>
          </a:bodyPr>
          <a:lstStyle/>
          <a:p>
            <a:r>
              <a:rPr lang="en-US" dirty="0"/>
              <a:t>This slide deck is iterative and drafted to inform a potential ITT, the first iterative version was dated ‘281025’.</a:t>
            </a:r>
          </a:p>
          <a:p>
            <a:r>
              <a:rPr lang="en-US" dirty="0"/>
              <a:t>The work, engagement, and thinking captured, aggregated and represented is from March 2025 to the version date. </a:t>
            </a:r>
          </a:p>
          <a:p>
            <a:r>
              <a:rPr lang="en-US" dirty="0"/>
              <a:t>The captured, aggregated and represented content is from members, government, partners, and Energy &amp; Utility Skills colleagues and Board members.</a:t>
            </a:r>
          </a:p>
          <a:p>
            <a:r>
              <a:rPr lang="en-US" dirty="0"/>
              <a:t>The purpose is to present an inclusive and transparent approach to the development of a potential ITT.  </a:t>
            </a:r>
          </a:p>
          <a:p>
            <a:r>
              <a:rPr lang="en-US" dirty="0"/>
              <a:t>It is expected that this iterative approach will be completed after the meeting planned on 19.11, at which point a potential ITT will be drafted as set out in the ‘Timeline’ slide of this deck.</a:t>
            </a:r>
          </a:p>
          <a:p>
            <a:r>
              <a:rPr lang="en-US" dirty="0"/>
              <a:t>Note(s):</a:t>
            </a:r>
          </a:p>
          <a:p>
            <a:pPr lvl="1"/>
            <a:r>
              <a:rPr lang="en-US" dirty="0"/>
              <a:t>POC is proof of concept.</a:t>
            </a:r>
          </a:p>
          <a:p>
            <a:pPr lvl="1"/>
            <a:r>
              <a:rPr lang="en-US" dirty="0"/>
              <a:t>WIP is work in progress.</a:t>
            </a:r>
          </a:p>
        </p:txBody>
      </p:sp>
      <p:sp>
        <p:nvSpPr>
          <p:cNvPr id="4" name="Footer Placeholder 3">
            <a:extLst>
              <a:ext uri="{FF2B5EF4-FFF2-40B4-BE49-F238E27FC236}">
                <a16:creationId xmlns:a16="http://schemas.microsoft.com/office/drawing/2014/main" id="{B7984B5D-5A7C-4C4B-0693-060FC108B99D}"/>
              </a:ext>
            </a:extLst>
          </p:cNvPr>
          <p:cNvSpPr>
            <a:spLocks noGrp="1"/>
          </p:cNvSpPr>
          <p:nvPr>
            <p:ph type="ftr" sz="quarter" idx="3"/>
          </p:nvPr>
        </p:nvSpPr>
        <p:spPr/>
        <p:txBody>
          <a:bodyPr/>
          <a:lstStyle/>
          <a:p>
            <a:endParaRPr lang="en-GB" dirty="0"/>
          </a:p>
        </p:txBody>
      </p:sp>
      <p:sp>
        <p:nvSpPr>
          <p:cNvPr id="5" name="Date Placeholder 4">
            <a:extLst>
              <a:ext uri="{FF2B5EF4-FFF2-40B4-BE49-F238E27FC236}">
                <a16:creationId xmlns:a16="http://schemas.microsoft.com/office/drawing/2014/main" id="{3FD47C4F-7531-6931-D9B4-1BC1A7D2D70B}"/>
              </a:ext>
            </a:extLst>
          </p:cNvPr>
          <p:cNvSpPr>
            <a:spLocks noGrp="1"/>
          </p:cNvSpPr>
          <p:nvPr>
            <p:ph type="dt" sz="half" idx="2"/>
          </p:nvPr>
        </p:nvSpPr>
        <p:spPr/>
        <p:txBody>
          <a:bodyPr/>
          <a:lstStyle/>
          <a:p>
            <a:fld id="{2C5D2EF4-E998-0349-9756-90E91C71FD6F}" type="datetime1">
              <a:rPr lang="en-GB" smtClean="0"/>
              <a:pPr/>
              <a:t>12/11/2025</a:t>
            </a:fld>
            <a:endParaRPr lang="en-GB" dirty="0"/>
          </a:p>
        </p:txBody>
      </p:sp>
      <p:sp>
        <p:nvSpPr>
          <p:cNvPr id="6" name="Slide Number Placeholder 5">
            <a:extLst>
              <a:ext uri="{FF2B5EF4-FFF2-40B4-BE49-F238E27FC236}">
                <a16:creationId xmlns:a16="http://schemas.microsoft.com/office/drawing/2014/main" id="{2CB8A22D-2B39-8F6D-08D6-CD1A0AC103D0}"/>
              </a:ext>
            </a:extLst>
          </p:cNvPr>
          <p:cNvSpPr>
            <a:spLocks noGrp="1"/>
          </p:cNvSpPr>
          <p:nvPr>
            <p:ph type="sldNum" sz="quarter" idx="4"/>
          </p:nvPr>
        </p:nvSpPr>
        <p:spPr/>
        <p:txBody>
          <a:bodyPr/>
          <a:lstStyle/>
          <a:p>
            <a:fld id="{CF85E450-92C8-BE48-B8AE-96C8EDDEF665}" type="slidenum">
              <a:rPr lang="en-GB" smtClean="0"/>
              <a:pPr/>
              <a:t>2</a:t>
            </a:fld>
            <a:endParaRPr lang="en-GB" dirty="0"/>
          </a:p>
        </p:txBody>
      </p:sp>
      <p:sp>
        <p:nvSpPr>
          <p:cNvPr id="7" name="TextBox 6">
            <a:extLst>
              <a:ext uri="{FF2B5EF4-FFF2-40B4-BE49-F238E27FC236}">
                <a16:creationId xmlns:a16="http://schemas.microsoft.com/office/drawing/2014/main" id="{3E5ECEB3-852C-AD2A-FCAE-7788115D5FAC}"/>
              </a:ext>
            </a:extLst>
          </p:cNvPr>
          <p:cNvSpPr txBox="1"/>
          <p:nvPr/>
        </p:nvSpPr>
        <p:spPr>
          <a:xfrm>
            <a:off x="3520817" y="3268"/>
            <a:ext cx="2099189" cy="369332"/>
          </a:xfrm>
          <a:prstGeom prst="rect">
            <a:avLst/>
          </a:prstGeom>
          <a:noFill/>
        </p:spPr>
        <p:txBody>
          <a:bodyPr wrap="square" rtlCol="0">
            <a:spAutoFit/>
          </a:bodyPr>
          <a:lstStyle/>
          <a:p>
            <a:pPr algn="ctr"/>
            <a:r>
              <a:rPr lang="en-US" dirty="0">
                <a:solidFill>
                  <a:srgbClr val="FF0000"/>
                </a:solidFill>
              </a:rPr>
              <a:t>POC WIP DRAFT</a:t>
            </a:r>
            <a:endParaRPr lang="en-GB" dirty="0">
              <a:solidFill>
                <a:srgbClr val="FF0000"/>
              </a:solidFill>
            </a:endParaRPr>
          </a:p>
        </p:txBody>
      </p:sp>
    </p:spTree>
    <p:extLst>
      <p:ext uri="{BB962C8B-B14F-4D97-AF65-F5344CB8AC3E}">
        <p14:creationId xmlns:p14="http://schemas.microsoft.com/office/powerpoint/2010/main" val="308479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1F45-8E7D-277B-993D-369858672DD7}"/>
              </a:ext>
            </a:extLst>
          </p:cNvPr>
          <p:cNvSpPr>
            <a:spLocks noGrp="1"/>
          </p:cNvSpPr>
          <p:nvPr>
            <p:ph type="title"/>
          </p:nvPr>
        </p:nvSpPr>
        <p:spPr/>
        <p:txBody>
          <a:bodyPr/>
          <a:lstStyle/>
          <a:p>
            <a:r>
              <a:rPr lang="en-US" dirty="0"/>
              <a:t>UK Wide Need</a:t>
            </a:r>
            <a:endParaRPr lang="en-GB" dirty="0"/>
          </a:p>
        </p:txBody>
      </p:sp>
      <p:sp>
        <p:nvSpPr>
          <p:cNvPr id="3" name="Footer Placeholder 2">
            <a:extLst>
              <a:ext uri="{FF2B5EF4-FFF2-40B4-BE49-F238E27FC236}">
                <a16:creationId xmlns:a16="http://schemas.microsoft.com/office/drawing/2014/main" id="{3A1F178C-51DC-51C8-2A39-400C5C44CFB9}"/>
              </a:ext>
            </a:extLst>
          </p:cNvPr>
          <p:cNvSpPr>
            <a:spLocks noGrp="1"/>
          </p:cNvSpPr>
          <p:nvPr>
            <p:ph type="ftr" sz="quarter" idx="3"/>
          </p:nvPr>
        </p:nvSpPr>
        <p:spPr/>
        <p:txBody>
          <a:bodyPr/>
          <a:lstStyle/>
          <a:p>
            <a:endParaRPr lang="en-GB" dirty="0"/>
          </a:p>
        </p:txBody>
      </p:sp>
      <p:sp>
        <p:nvSpPr>
          <p:cNvPr id="4" name="Date Placeholder 3">
            <a:extLst>
              <a:ext uri="{FF2B5EF4-FFF2-40B4-BE49-F238E27FC236}">
                <a16:creationId xmlns:a16="http://schemas.microsoft.com/office/drawing/2014/main" id="{F3596AC9-F932-BDE2-72F1-1E8CE7DAC150}"/>
              </a:ext>
            </a:extLst>
          </p:cNvPr>
          <p:cNvSpPr>
            <a:spLocks noGrp="1"/>
          </p:cNvSpPr>
          <p:nvPr>
            <p:ph type="dt" sz="half" idx="2"/>
          </p:nvPr>
        </p:nvSpPr>
        <p:spPr/>
        <p:txBody>
          <a:bodyPr/>
          <a:lstStyle/>
          <a:p>
            <a:fld id="{078BB2A5-0A16-2F48-921F-DC5036414F9D}" type="datetime1">
              <a:rPr lang="en-GB" smtClean="0"/>
              <a:pPr/>
              <a:t>12/11/2025</a:t>
            </a:fld>
            <a:endParaRPr lang="en-GB" dirty="0"/>
          </a:p>
        </p:txBody>
      </p:sp>
      <p:sp>
        <p:nvSpPr>
          <p:cNvPr id="5" name="Slide Number Placeholder 4">
            <a:extLst>
              <a:ext uri="{FF2B5EF4-FFF2-40B4-BE49-F238E27FC236}">
                <a16:creationId xmlns:a16="http://schemas.microsoft.com/office/drawing/2014/main" id="{7E8B273C-CB5F-A3E3-C8B5-A1FB22FD23E8}"/>
              </a:ext>
            </a:extLst>
          </p:cNvPr>
          <p:cNvSpPr>
            <a:spLocks noGrp="1"/>
          </p:cNvSpPr>
          <p:nvPr>
            <p:ph type="sldNum" sz="quarter" idx="4"/>
          </p:nvPr>
        </p:nvSpPr>
        <p:spPr/>
        <p:txBody>
          <a:bodyPr/>
          <a:lstStyle/>
          <a:p>
            <a:fld id="{CF85E450-92C8-BE48-B8AE-96C8EDDEF665}" type="slidenum">
              <a:rPr lang="en-GB" smtClean="0"/>
              <a:pPr/>
              <a:t>3</a:t>
            </a:fld>
            <a:endParaRPr lang="en-GB" dirty="0"/>
          </a:p>
        </p:txBody>
      </p:sp>
      <p:sp>
        <p:nvSpPr>
          <p:cNvPr id="6" name="TextBox 5">
            <a:extLst>
              <a:ext uri="{FF2B5EF4-FFF2-40B4-BE49-F238E27FC236}">
                <a16:creationId xmlns:a16="http://schemas.microsoft.com/office/drawing/2014/main" id="{617AB68D-404D-2B23-5E9A-4119E91CBF2D}"/>
              </a:ext>
            </a:extLst>
          </p:cNvPr>
          <p:cNvSpPr txBox="1"/>
          <p:nvPr/>
        </p:nvSpPr>
        <p:spPr>
          <a:xfrm>
            <a:off x="3520817" y="3268"/>
            <a:ext cx="2099189" cy="369332"/>
          </a:xfrm>
          <a:prstGeom prst="rect">
            <a:avLst/>
          </a:prstGeom>
          <a:noFill/>
        </p:spPr>
        <p:txBody>
          <a:bodyPr wrap="square" rtlCol="0">
            <a:spAutoFit/>
          </a:bodyPr>
          <a:lstStyle/>
          <a:p>
            <a:pPr algn="ctr"/>
            <a:r>
              <a:rPr lang="en-US" dirty="0">
                <a:solidFill>
                  <a:srgbClr val="FF0000"/>
                </a:solidFill>
              </a:rPr>
              <a:t>POC WIP DRAFT</a:t>
            </a:r>
            <a:endParaRPr lang="en-GB" dirty="0">
              <a:solidFill>
                <a:srgbClr val="FF0000"/>
              </a:solidFill>
            </a:endParaRPr>
          </a:p>
        </p:txBody>
      </p:sp>
      <p:graphicFrame>
        <p:nvGraphicFramePr>
          <p:cNvPr id="7" name="Table 6">
            <a:extLst>
              <a:ext uri="{FF2B5EF4-FFF2-40B4-BE49-F238E27FC236}">
                <a16:creationId xmlns:a16="http://schemas.microsoft.com/office/drawing/2014/main" id="{C6FA7762-D49C-B24B-4B37-40909F4488B8}"/>
              </a:ext>
            </a:extLst>
          </p:cNvPr>
          <p:cNvGraphicFramePr>
            <a:graphicFrameLocks noGrp="1"/>
          </p:cNvGraphicFramePr>
          <p:nvPr>
            <p:extLst>
              <p:ext uri="{D42A27DB-BD31-4B8C-83A1-F6EECF244321}">
                <p14:modId xmlns:p14="http://schemas.microsoft.com/office/powerpoint/2010/main" val="3715848301"/>
              </p:ext>
            </p:extLst>
          </p:nvPr>
        </p:nvGraphicFramePr>
        <p:xfrm>
          <a:off x="432000" y="981792"/>
          <a:ext cx="2563863" cy="1798305"/>
        </p:xfrm>
        <a:graphic>
          <a:graphicData uri="http://schemas.openxmlformats.org/drawingml/2006/table">
            <a:tbl>
              <a:tblPr firstRow="1" bandRow="1">
                <a:tableStyleId>{5C22544A-7EE6-4342-B048-85BDC9FD1C3A}</a:tableStyleId>
              </a:tblPr>
              <a:tblGrid>
                <a:gridCol w="2563863">
                  <a:extLst>
                    <a:ext uri="{9D8B030D-6E8A-4147-A177-3AD203B41FA5}">
                      <a16:colId xmlns:a16="http://schemas.microsoft.com/office/drawing/2014/main" val="1373120688"/>
                    </a:ext>
                  </a:extLst>
                </a:gridCol>
              </a:tblGrid>
              <a:tr h="365745">
                <a:tc>
                  <a:txBody>
                    <a:bodyPr/>
                    <a:lstStyle/>
                    <a:p>
                      <a:r>
                        <a:rPr lang="en-US" dirty="0"/>
                        <a:t>DFE Northern Ireland</a:t>
                      </a:r>
                      <a:endParaRPr lang="en-GB" dirty="0"/>
                    </a:p>
                  </a:txBody>
                  <a:tcPr/>
                </a:tc>
                <a:extLst>
                  <a:ext uri="{0D108BD9-81ED-4DB2-BD59-A6C34878D82A}">
                    <a16:rowId xmlns:a16="http://schemas.microsoft.com/office/drawing/2014/main" val="2113586205"/>
                  </a:ext>
                </a:extLst>
              </a:tr>
              <a:tr h="637650">
                <a:tc>
                  <a:txBody>
                    <a:bodyPr/>
                    <a:lstStyle/>
                    <a:p>
                      <a:r>
                        <a:rPr lang="en-US" sz="1100" dirty="0"/>
                        <a:t>The Green Skills Action Plan action 2 is to establish a central information hub, action 8 commits to developing competency pathways for green sector occupations, action 11 focuses specifically on consistent and coordinated communications.</a:t>
                      </a:r>
                    </a:p>
                    <a:p>
                      <a:endParaRPr lang="en-GB" sz="1100" dirty="0"/>
                    </a:p>
                  </a:txBody>
                  <a:tcPr/>
                </a:tc>
                <a:extLst>
                  <a:ext uri="{0D108BD9-81ED-4DB2-BD59-A6C34878D82A}">
                    <a16:rowId xmlns:a16="http://schemas.microsoft.com/office/drawing/2014/main" val="1896743613"/>
                  </a:ext>
                </a:extLst>
              </a:tr>
            </a:tbl>
          </a:graphicData>
        </a:graphic>
      </p:graphicFrame>
      <p:graphicFrame>
        <p:nvGraphicFramePr>
          <p:cNvPr id="8" name="Table 7">
            <a:extLst>
              <a:ext uri="{FF2B5EF4-FFF2-40B4-BE49-F238E27FC236}">
                <a16:creationId xmlns:a16="http://schemas.microsoft.com/office/drawing/2014/main" id="{EF4642F6-57A3-74F3-387C-7E7E924C117E}"/>
              </a:ext>
            </a:extLst>
          </p:cNvPr>
          <p:cNvGraphicFramePr>
            <a:graphicFrameLocks noGrp="1"/>
          </p:cNvGraphicFramePr>
          <p:nvPr>
            <p:extLst>
              <p:ext uri="{D42A27DB-BD31-4B8C-83A1-F6EECF244321}">
                <p14:modId xmlns:p14="http://schemas.microsoft.com/office/powerpoint/2010/main" val="2366693869"/>
              </p:ext>
            </p:extLst>
          </p:nvPr>
        </p:nvGraphicFramePr>
        <p:xfrm>
          <a:off x="3288479" y="981791"/>
          <a:ext cx="2563863" cy="2971785"/>
        </p:xfrm>
        <a:graphic>
          <a:graphicData uri="http://schemas.openxmlformats.org/drawingml/2006/table">
            <a:tbl>
              <a:tblPr firstRow="1" bandRow="1">
                <a:tableStyleId>{5C22544A-7EE6-4342-B048-85BDC9FD1C3A}</a:tableStyleId>
              </a:tblPr>
              <a:tblGrid>
                <a:gridCol w="2563863">
                  <a:extLst>
                    <a:ext uri="{9D8B030D-6E8A-4147-A177-3AD203B41FA5}">
                      <a16:colId xmlns:a16="http://schemas.microsoft.com/office/drawing/2014/main" val="1373120688"/>
                    </a:ext>
                  </a:extLst>
                </a:gridCol>
              </a:tblGrid>
              <a:tr h="365745">
                <a:tc>
                  <a:txBody>
                    <a:bodyPr/>
                    <a:lstStyle/>
                    <a:p>
                      <a:r>
                        <a:rPr lang="en-US" dirty="0"/>
                        <a:t>DESNZ</a:t>
                      </a:r>
                      <a:endParaRPr lang="en-GB" dirty="0"/>
                    </a:p>
                  </a:txBody>
                  <a:tcPr/>
                </a:tc>
                <a:extLst>
                  <a:ext uri="{0D108BD9-81ED-4DB2-BD59-A6C34878D82A}">
                    <a16:rowId xmlns:a16="http://schemas.microsoft.com/office/drawing/2014/main" val="2113586205"/>
                  </a:ext>
                </a:extLst>
              </a:tr>
              <a:tr h="637650">
                <a:tc>
                  <a:txBody>
                    <a:bodyPr/>
                    <a:lstStyle/>
                    <a:p>
                      <a:r>
                        <a:rPr lang="en-US" sz="1100" dirty="0"/>
                        <a:t>The Clean Energy Jobs Plan action 3.6 sets out the ambition for a sector attraction campaign, early work has determined that this campaign needs  somewhere for curious and inspired talent to ‘land’. Action 3.8 sets out how Energy &amp; Utility Skills will seek to pool talent. The plan states a commitment to provide up p to £20 million of funding from UK and Scottish Government to aid the </a:t>
                      </a:r>
                    </a:p>
                    <a:p>
                      <a:r>
                        <a:rPr lang="en-US" sz="1100" dirty="0"/>
                        <a:t>transition of North Sea workers into clean energy sectors  - this transition needs somewhere for talent plan and view their transition</a:t>
                      </a:r>
                      <a:endParaRPr lang="en-GB" sz="1100" dirty="0"/>
                    </a:p>
                  </a:txBody>
                  <a:tcPr/>
                </a:tc>
                <a:extLst>
                  <a:ext uri="{0D108BD9-81ED-4DB2-BD59-A6C34878D82A}">
                    <a16:rowId xmlns:a16="http://schemas.microsoft.com/office/drawing/2014/main" val="1896743613"/>
                  </a:ext>
                </a:extLst>
              </a:tr>
            </a:tbl>
          </a:graphicData>
        </a:graphic>
      </p:graphicFrame>
      <p:graphicFrame>
        <p:nvGraphicFramePr>
          <p:cNvPr id="9" name="Table 8">
            <a:extLst>
              <a:ext uri="{FF2B5EF4-FFF2-40B4-BE49-F238E27FC236}">
                <a16:creationId xmlns:a16="http://schemas.microsoft.com/office/drawing/2014/main" id="{396535AB-E173-99EB-C01F-CBED05710BB5}"/>
              </a:ext>
            </a:extLst>
          </p:cNvPr>
          <p:cNvGraphicFramePr>
            <a:graphicFrameLocks noGrp="1"/>
          </p:cNvGraphicFramePr>
          <p:nvPr>
            <p:extLst>
              <p:ext uri="{D42A27DB-BD31-4B8C-83A1-F6EECF244321}">
                <p14:modId xmlns:p14="http://schemas.microsoft.com/office/powerpoint/2010/main" val="1498948883"/>
              </p:ext>
            </p:extLst>
          </p:nvPr>
        </p:nvGraphicFramePr>
        <p:xfrm>
          <a:off x="6144958" y="952929"/>
          <a:ext cx="2563863" cy="1630665"/>
        </p:xfrm>
        <a:graphic>
          <a:graphicData uri="http://schemas.openxmlformats.org/drawingml/2006/table">
            <a:tbl>
              <a:tblPr firstRow="1" bandRow="1">
                <a:tableStyleId>{5C22544A-7EE6-4342-B048-85BDC9FD1C3A}</a:tableStyleId>
              </a:tblPr>
              <a:tblGrid>
                <a:gridCol w="2563863">
                  <a:extLst>
                    <a:ext uri="{9D8B030D-6E8A-4147-A177-3AD203B41FA5}">
                      <a16:colId xmlns:a16="http://schemas.microsoft.com/office/drawing/2014/main" val="1373120688"/>
                    </a:ext>
                  </a:extLst>
                </a:gridCol>
              </a:tblGrid>
              <a:tr h="365745">
                <a:tc>
                  <a:txBody>
                    <a:bodyPr/>
                    <a:lstStyle/>
                    <a:p>
                      <a:r>
                        <a:rPr lang="en-US" dirty="0"/>
                        <a:t>DEFRA</a:t>
                      </a:r>
                      <a:endParaRPr lang="en-GB" dirty="0"/>
                    </a:p>
                  </a:txBody>
                  <a:tcPr/>
                </a:tc>
                <a:extLst>
                  <a:ext uri="{0D108BD9-81ED-4DB2-BD59-A6C34878D82A}">
                    <a16:rowId xmlns:a16="http://schemas.microsoft.com/office/drawing/2014/main" val="2113586205"/>
                  </a:ext>
                </a:extLst>
              </a:tr>
              <a:tr h="637650">
                <a:tc>
                  <a:txBody>
                    <a:bodyPr/>
                    <a:lstStyle/>
                    <a:p>
                      <a:r>
                        <a:rPr lang="en-US" sz="1100" dirty="0"/>
                        <a:t>The Water Skills Strategic Group has a workstream defined to shape a national ‘story’ to attract talent at a ‘system / sector’ level. This ‘story’ needs somewhere for curious and inspired talent to land. </a:t>
                      </a:r>
                    </a:p>
                    <a:p>
                      <a:endParaRPr lang="en-US" sz="1100" dirty="0"/>
                    </a:p>
                  </a:txBody>
                  <a:tcPr/>
                </a:tc>
                <a:extLst>
                  <a:ext uri="{0D108BD9-81ED-4DB2-BD59-A6C34878D82A}">
                    <a16:rowId xmlns:a16="http://schemas.microsoft.com/office/drawing/2014/main" val="1896743613"/>
                  </a:ext>
                </a:extLst>
              </a:tr>
            </a:tbl>
          </a:graphicData>
        </a:graphic>
      </p:graphicFrame>
      <p:graphicFrame>
        <p:nvGraphicFramePr>
          <p:cNvPr id="11" name="Table 10">
            <a:extLst>
              <a:ext uri="{FF2B5EF4-FFF2-40B4-BE49-F238E27FC236}">
                <a16:creationId xmlns:a16="http://schemas.microsoft.com/office/drawing/2014/main" id="{24DFAE8A-0DCA-FCB7-0DFF-FBE6E2DF809F}"/>
              </a:ext>
            </a:extLst>
          </p:cNvPr>
          <p:cNvGraphicFramePr>
            <a:graphicFrameLocks noGrp="1"/>
          </p:cNvGraphicFramePr>
          <p:nvPr>
            <p:extLst>
              <p:ext uri="{D42A27DB-BD31-4B8C-83A1-F6EECF244321}">
                <p14:modId xmlns:p14="http://schemas.microsoft.com/office/powerpoint/2010/main" val="1888241093"/>
              </p:ext>
            </p:extLst>
          </p:nvPr>
        </p:nvGraphicFramePr>
        <p:xfrm>
          <a:off x="432000" y="2923716"/>
          <a:ext cx="2563863" cy="1630665"/>
        </p:xfrm>
        <a:graphic>
          <a:graphicData uri="http://schemas.openxmlformats.org/drawingml/2006/table">
            <a:tbl>
              <a:tblPr firstRow="1" bandRow="1">
                <a:tableStyleId>{5C22544A-7EE6-4342-B048-85BDC9FD1C3A}</a:tableStyleId>
              </a:tblPr>
              <a:tblGrid>
                <a:gridCol w="2563863">
                  <a:extLst>
                    <a:ext uri="{9D8B030D-6E8A-4147-A177-3AD203B41FA5}">
                      <a16:colId xmlns:a16="http://schemas.microsoft.com/office/drawing/2014/main" val="1373120688"/>
                    </a:ext>
                  </a:extLst>
                </a:gridCol>
              </a:tblGrid>
              <a:tr h="365745">
                <a:tc>
                  <a:txBody>
                    <a:bodyPr/>
                    <a:lstStyle/>
                    <a:p>
                      <a:r>
                        <a:rPr lang="en-US" dirty="0"/>
                        <a:t>DWP</a:t>
                      </a:r>
                      <a:endParaRPr lang="en-GB" dirty="0"/>
                    </a:p>
                  </a:txBody>
                  <a:tcPr/>
                </a:tc>
                <a:extLst>
                  <a:ext uri="{0D108BD9-81ED-4DB2-BD59-A6C34878D82A}">
                    <a16:rowId xmlns:a16="http://schemas.microsoft.com/office/drawing/2014/main" val="2113586205"/>
                  </a:ext>
                </a:extLst>
              </a:tr>
              <a:tr h="637650">
                <a:tc>
                  <a:txBody>
                    <a:bodyPr/>
                    <a:lstStyle/>
                    <a:p>
                      <a:r>
                        <a:rPr lang="en-US" sz="1100" dirty="0"/>
                        <a:t>Through the Strategic Relationship Team there is a great opportunity to connect the 600+ Job </a:t>
                      </a:r>
                      <a:r>
                        <a:rPr lang="en-US" sz="1100" dirty="0" err="1"/>
                        <a:t>Centres</a:t>
                      </a:r>
                      <a:r>
                        <a:rPr lang="en-US" sz="1100" dirty="0"/>
                        <a:t> directly to the sector. This has to be simple and consistent. A platform is also needed should the ‘sector entry’ pilot be successful</a:t>
                      </a:r>
                      <a:endParaRPr lang="en-GB" sz="1100" dirty="0"/>
                    </a:p>
                  </a:txBody>
                  <a:tcPr/>
                </a:tc>
                <a:extLst>
                  <a:ext uri="{0D108BD9-81ED-4DB2-BD59-A6C34878D82A}">
                    <a16:rowId xmlns:a16="http://schemas.microsoft.com/office/drawing/2014/main" val="1896743613"/>
                  </a:ext>
                </a:extLst>
              </a:tr>
            </a:tbl>
          </a:graphicData>
        </a:graphic>
      </p:graphicFrame>
      <p:graphicFrame>
        <p:nvGraphicFramePr>
          <p:cNvPr id="12" name="Table 11">
            <a:extLst>
              <a:ext uri="{FF2B5EF4-FFF2-40B4-BE49-F238E27FC236}">
                <a16:creationId xmlns:a16="http://schemas.microsoft.com/office/drawing/2014/main" id="{9C42956E-EA6A-CA47-569D-DF09925730DE}"/>
              </a:ext>
            </a:extLst>
          </p:cNvPr>
          <p:cNvGraphicFramePr>
            <a:graphicFrameLocks noGrp="1"/>
          </p:cNvGraphicFramePr>
          <p:nvPr>
            <p:extLst>
              <p:ext uri="{D42A27DB-BD31-4B8C-83A1-F6EECF244321}">
                <p14:modId xmlns:p14="http://schemas.microsoft.com/office/powerpoint/2010/main" val="768956170"/>
              </p:ext>
            </p:extLst>
          </p:nvPr>
        </p:nvGraphicFramePr>
        <p:xfrm>
          <a:off x="6144957" y="2695123"/>
          <a:ext cx="2563863" cy="1813560"/>
        </p:xfrm>
        <a:graphic>
          <a:graphicData uri="http://schemas.openxmlformats.org/drawingml/2006/table">
            <a:tbl>
              <a:tblPr firstRow="1" bandRow="1">
                <a:tableStyleId>{5C22544A-7EE6-4342-B048-85BDC9FD1C3A}</a:tableStyleId>
              </a:tblPr>
              <a:tblGrid>
                <a:gridCol w="2563863">
                  <a:extLst>
                    <a:ext uri="{9D8B030D-6E8A-4147-A177-3AD203B41FA5}">
                      <a16:colId xmlns:a16="http://schemas.microsoft.com/office/drawing/2014/main" val="1373120688"/>
                    </a:ext>
                  </a:extLst>
                </a:gridCol>
              </a:tblGrid>
              <a:tr h="365745">
                <a:tc>
                  <a:txBody>
                    <a:bodyPr/>
                    <a:lstStyle/>
                    <a:p>
                      <a:r>
                        <a:rPr lang="en-US" dirty="0"/>
                        <a:t>Skills Development Scotland</a:t>
                      </a:r>
                      <a:endParaRPr lang="en-GB" dirty="0"/>
                    </a:p>
                  </a:txBody>
                  <a:tcPr/>
                </a:tc>
                <a:extLst>
                  <a:ext uri="{0D108BD9-81ED-4DB2-BD59-A6C34878D82A}">
                    <a16:rowId xmlns:a16="http://schemas.microsoft.com/office/drawing/2014/main" val="2113586205"/>
                  </a:ext>
                </a:extLst>
              </a:tr>
              <a:tr h="637650">
                <a:tc>
                  <a:txBody>
                    <a:bodyPr/>
                    <a:lstStyle/>
                    <a:p>
                      <a:r>
                        <a:rPr lang="en-US" sz="1100" dirty="0"/>
                        <a:t>Are promoting career pathways into new energy roles and enabling reskilling / transition of workers in declining industries. The route-map for the circular economy and waste focuses on talent attraction.</a:t>
                      </a:r>
                    </a:p>
                    <a:p>
                      <a:endParaRPr lang="en-US" sz="1100" dirty="0"/>
                    </a:p>
                  </a:txBody>
                  <a:tcPr/>
                </a:tc>
                <a:extLst>
                  <a:ext uri="{0D108BD9-81ED-4DB2-BD59-A6C34878D82A}">
                    <a16:rowId xmlns:a16="http://schemas.microsoft.com/office/drawing/2014/main" val="1896743613"/>
                  </a:ext>
                </a:extLst>
              </a:tr>
            </a:tbl>
          </a:graphicData>
        </a:graphic>
      </p:graphicFrame>
    </p:spTree>
    <p:extLst>
      <p:ext uri="{BB962C8B-B14F-4D97-AF65-F5344CB8AC3E}">
        <p14:creationId xmlns:p14="http://schemas.microsoft.com/office/powerpoint/2010/main" val="240102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54505-3FC5-CBB7-8D1B-B68C1931B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DE235-9197-1125-E9F2-5163047097CB}"/>
              </a:ext>
            </a:extLst>
          </p:cNvPr>
          <p:cNvSpPr>
            <a:spLocks noGrp="1"/>
          </p:cNvSpPr>
          <p:nvPr>
            <p:ph type="title"/>
          </p:nvPr>
        </p:nvSpPr>
        <p:spPr/>
        <p:txBody>
          <a:bodyPr/>
          <a:lstStyle/>
          <a:p>
            <a:r>
              <a:rPr lang="en-US" dirty="0"/>
              <a:t>Capabilities</a:t>
            </a:r>
            <a:endParaRPr lang="en-GB" dirty="0"/>
          </a:p>
        </p:txBody>
      </p:sp>
      <p:sp>
        <p:nvSpPr>
          <p:cNvPr id="3" name="Content Placeholder 2">
            <a:extLst>
              <a:ext uri="{FF2B5EF4-FFF2-40B4-BE49-F238E27FC236}">
                <a16:creationId xmlns:a16="http://schemas.microsoft.com/office/drawing/2014/main" id="{134B347A-3F4D-56B0-ADDD-59B12842C409}"/>
              </a:ext>
            </a:extLst>
          </p:cNvPr>
          <p:cNvSpPr>
            <a:spLocks noGrp="1"/>
          </p:cNvSpPr>
          <p:nvPr>
            <p:ph idx="1"/>
          </p:nvPr>
        </p:nvSpPr>
        <p:spPr>
          <a:xfrm>
            <a:off x="434974" y="1019191"/>
            <a:ext cx="8277225" cy="3815731"/>
          </a:xfrm>
        </p:spPr>
        <p:txBody>
          <a:bodyPr>
            <a:normAutofit fontScale="62500" lnSpcReduction="20000"/>
          </a:bodyPr>
          <a:lstStyle/>
          <a:p>
            <a:pPr marL="342900" indent="-342900">
              <a:buFont typeface="+mj-lt"/>
              <a:buAutoNum type="arabicPeriod"/>
            </a:pPr>
            <a:r>
              <a:rPr lang="en-US" dirty="0"/>
              <a:t>‘The’ system level sector attraction destination for energy, water, and waste ‘fed’ by member, endorsing partner, government and EUS Group web and social media promotion.</a:t>
            </a:r>
          </a:p>
          <a:p>
            <a:pPr marL="342900" indent="-342900">
              <a:buFont typeface="+mj-lt"/>
              <a:buAutoNum type="arabicPeriod"/>
            </a:pPr>
            <a:r>
              <a:rPr lang="en-US" dirty="0"/>
              <a:t>Careers advice for new entrants supported by case studies and influencer content (AI).</a:t>
            </a:r>
          </a:p>
          <a:p>
            <a:pPr marL="342900" indent="-342900">
              <a:buFont typeface="+mj-lt"/>
              <a:buAutoNum type="arabicPeriod"/>
            </a:pPr>
            <a:r>
              <a:rPr lang="en-US" dirty="0"/>
              <a:t>Automated role matching of candidates to suitable roles based on their skills and experience (AI).</a:t>
            </a:r>
          </a:p>
          <a:p>
            <a:pPr marL="342900" indent="-342900">
              <a:buFont typeface="+mj-lt"/>
              <a:buAutoNum type="arabicPeriod"/>
            </a:pPr>
            <a:r>
              <a:rPr lang="en-US" dirty="0"/>
              <a:t>Vacancy integration, alert candidates to relevant vacancies across the energy, water, and waste sectors (AI).</a:t>
            </a:r>
          </a:p>
          <a:p>
            <a:pPr marL="342900" indent="-342900">
              <a:buFont typeface="+mj-lt"/>
              <a:buAutoNum type="arabicPeriod"/>
            </a:pPr>
            <a:r>
              <a:rPr lang="en-US" dirty="0"/>
              <a:t>That talent can have an accurate assessment of their route to safety and competence for their chosen occupational profile and / or vacancy (AI).</a:t>
            </a:r>
          </a:p>
          <a:p>
            <a:pPr marL="342900" indent="-342900">
              <a:buFont typeface="+mj-lt"/>
              <a:buAutoNum type="arabicPeriod"/>
            </a:pPr>
            <a:r>
              <a:rPr lang="en-US" dirty="0"/>
              <a:t>Training integration for ambitious talent to find training that can help them to be more competitive and better prepared for a role (AI).</a:t>
            </a:r>
          </a:p>
          <a:p>
            <a:pPr marL="342900" indent="-342900">
              <a:buFont typeface="+mj-lt"/>
              <a:buAutoNum type="arabicPeriod"/>
            </a:pPr>
            <a:r>
              <a:rPr lang="en-US" dirty="0"/>
              <a:t>Occupational profiling integrated to enable a great career transition experience and reduce the complexity of job title / name variation (AI).</a:t>
            </a:r>
          </a:p>
          <a:p>
            <a:pPr marL="342900" indent="-342900">
              <a:buFont typeface="+mj-lt"/>
              <a:buAutoNum type="arabicPeriod"/>
            </a:pPr>
            <a:r>
              <a:rPr lang="en-US" dirty="0"/>
              <a:t>Direct link to all job </a:t>
            </a:r>
            <a:r>
              <a:rPr lang="en-US" dirty="0" err="1"/>
              <a:t>centres</a:t>
            </a:r>
            <a:r>
              <a:rPr lang="en-US" dirty="0"/>
              <a:t> to enable job </a:t>
            </a:r>
            <a:r>
              <a:rPr lang="en-US" dirty="0" err="1"/>
              <a:t>centre</a:t>
            </a:r>
            <a:r>
              <a:rPr lang="en-US" dirty="0"/>
              <a:t> ‘customers’ to be matched to role or sector entry cohort opportunities.</a:t>
            </a:r>
          </a:p>
          <a:p>
            <a:pPr marL="342900" indent="-342900">
              <a:buFont typeface="+mj-lt"/>
              <a:buAutoNum type="arabicPeriod"/>
            </a:pPr>
            <a:r>
              <a:rPr lang="en-US" dirty="0"/>
              <a:t>To provide a single and ‘frictionless’ destination for third sector </a:t>
            </a:r>
            <a:r>
              <a:rPr lang="en-US" dirty="0" err="1"/>
              <a:t>organisations</a:t>
            </a:r>
            <a:r>
              <a:rPr lang="en-US" dirty="0"/>
              <a:t> to work with potential talent and to support candidate attraction and recruitment to the sector. </a:t>
            </a:r>
          </a:p>
          <a:p>
            <a:pPr marL="342900" indent="-342900">
              <a:buFont typeface="+mj-lt"/>
              <a:buAutoNum type="arabicPeriod"/>
            </a:pPr>
            <a:r>
              <a:rPr lang="en-US" dirty="0"/>
              <a:t>To support talent create a digital profile / CV to register on the platform and be competitive in the talent pool. Profile / CV to potentially combine text, video and audio, and to capture completed training (AI)</a:t>
            </a:r>
          </a:p>
          <a:p>
            <a:pPr marL="342900" indent="-342900">
              <a:buFont typeface="+mj-lt"/>
              <a:buAutoNum type="arabicPeriod"/>
            </a:pPr>
            <a:r>
              <a:rPr lang="en-US" dirty="0"/>
              <a:t>The outplacement destination to support members retain talent within the energy, water, and waste sectors.</a:t>
            </a:r>
          </a:p>
          <a:p>
            <a:pPr marL="342900" indent="-342900">
              <a:buFont typeface="+mj-lt"/>
              <a:buAutoNum type="arabicPeriod"/>
            </a:pPr>
            <a:r>
              <a:rPr lang="en-US" dirty="0"/>
              <a:t>The destination for ‘regretted talent’ that is unsuccessful in an application to have a brilliant experience and to join the sectors largest talent pool.</a:t>
            </a:r>
          </a:p>
          <a:p>
            <a:pPr marL="342900" indent="-342900">
              <a:buFont typeface="+mj-lt"/>
              <a:buAutoNum type="arabicPeriod"/>
            </a:pPr>
            <a:r>
              <a:rPr lang="en-US" dirty="0"/>
              <a:t>A place for member recruiters to identify and locate talent and directly invite to selection processes (AI).</a:t>
            </a:r>
          </a:p>
          <a:p>
            <a:pPr marL="342900" indent="-342900">
              <a:buFont typeface="+mj-lt"/>
              <a:buAutoNum type="arabicPeriod"/>
            </a:pPr>
            <a:r>
              <a:rPr lang="en-US" dirty="0"/>
              <a:t>To host / direct to digital training packages that have been developed and made available to the sector (AI).</a:t>
            </a:r>
          </a:p>
          <a:p>
            <a:pPr marL="342900" indent="-342900">
              <a:buFont typeface="+mj-lt"/>
              <a:buAutoNum type="arabicPeriod"/>
            </a:pPr>
            <a:r>
              <a:rPr lang="en-US" dirty="0"/>
              <a:t>Partner advocacy and alumni network (AI).</a:t>
            </a:r>
          </a:p>
          <a:p>
            <a:pPr marL="342900" indent="-342900">
              <a:buFont typeface="+mj-lt"/>
              <a:buAutoNum type="arabicPeriod"/>
            </a:pPr>
            <a:r>
              <a:rPr lang="en-US" dirty="0"/>
              <a:t>A data rich platform that is secure and provides an unparalleled primary data source to inform workforce planning and support sector leading research (AI).</a:t>
            </a:r>
          </a:p>
        </p:txBody>
      </p:sp>
      <p:sp>
        <p:nvSpPr>
          <p:cNvPr id="4" name="Footer Placeholder 3">
            <a:extLst>
              <a:ext uri="{FF2B5EF4-FFF2-40B4-BE49-F238E27FC236}">
                <a16:creationId xmlns:a16="http://schemas.microsoft.com/office/drawing/2014/main" id="{D8055DD6-FD39-B3AD-B122-943908835A43}"/>
              </a:ext>
            </a:extLst>
          </p:cNvPr>
          <p:cNvSpPr>
            <a:spLocks noGrp="1"/>
          </p:cNvSpPr>
          <p:nvPr>
            <p:ph type="ftr" sz="quarter" idx="3"/>
          </p:nvPr>
        </p:nvSpPr>
        <p:spPr/>
        <p:txBody>
          <a:bodyPr/>
          <a:lstStyle/>
          <a:p>
            <a:pPr algn="r"/>
            <a:r>
              <a:rPr lang="en-US" b="1" dirty="0"/>
              <a:t>NOTE: </a:t>
            </a:r>
            <a:r>
              <a:rPr lang="en-US" dirty="0"/>
              <a:t>(AI) annotated where work, engagement and thinking has suggested artificial intelligence integration opportunities may exist </a:t>
            </a:r>
            <a:endParaRPr lang="en-GB" dirty="0"/>
          </a:p>
        </p:txBody>
      </p:sp>
      <p:sp>
        <p:nvSpPr>
          <p:cNvPr id="5" name="Date Placeholder 4">
            <a:extLst>
              <a:ext uri="{FF2B5EF4-FFF2-40B4-BE49-F238E27FC236}">
                <a16:creationId xmlns:a16="http://schemas.microsoft.com/office/drawing/2014/main" id="{BBAE146B-A3C4-4455-5F62-C4BAB48A611C}"/>
              </a:ext>
            </a:extLst>
          </p:cNvPr>
          <p:cNvSpPr>
            <a:spLocks noGrp="1"/>
          </p:cNvSpPr>
          <p:nvPr>
            <p:ph type="dt" sz="half" idx="2"/>
          </p:nvPr>
        </p:nvSpPr>
        <p:spPr/>
        <p:txBody>
          <a:bodyPr/>
          <a:lstStyle/>
          <a:p>
            <a:fld id="{2C5D2EF4-E998-0349-9756-90E91C71FD6F}" type="datetime1">
              <a:rPr lang="en-GB" smtClean="0"/>
              <a:pPr/>
              <a:t>12/11/2025</a:t>
            </a:fld>
            <a:endParaRPr lang="en-GB" dirty="0"/>
          </a:p>
        </p:txBody>
      </p:sp>
      <p:sp>
        <p:nvSpPr>
          <p:cNvPr id="6" name="Slide Number Placeholder 5">
            <a:extLst>
              <a:ext uri="{FF2B5EF4-FFF2-40B4-BE49-F238E27FC236}">
                <a16:creationId xmlns:a16="http://schemas.microsoft.com/office/drawing/2014/main" id="{7F4CF55D-88A4-7428-64DE-9E6D0ED86AF2}"/>
              </a:ext>
            </a:extLst>
          </p:cNvPr>
          <p:cNvSpPr>
            <a:spLocks noGrp="1"/>
          </p:cNvSpPr>
          <p:nvPr>
            <p:ph type="sldNum" sz="quarter" idx="4"/>
          </p:nvPr>
        </p:nvSpPr>
        <p:spPr/>
        <p:txBody>
          <a:bodyPr/>
          <a:lstStyle/>
          <a:p>
            <a:fld id="{CF85E450-92C8-BE48-B8AE-96C8EDDEF665}" type="slidenum">
              <a:rPr lang="en-GB" smtClean="0"/>
              <a:pPr/>
              <a:t>4</a:t>
            </a:fld>
            <a:endParaRPr lang="en-GB" dirty="0"/>
          </a:p>
        </p:txBody>
      </p:sp>
      <p:sp>
        <p:nvSpPr>
          <p:cNvPr id="7" name="TextBox 6">
            <a:extLst>
              <a:ext uri="{FF2B5EF4-FFF2-40B4-BE49-F238E27FC236}">
                <a16:creationId xmlns:a16="http://schemas.microsoft.com/office/drawing/2014/main" id="{5C734329-7600-052F-EDF0-CF26D2AFEA76}"/>
              </a:ext>
            </a:extLst>
          </p:cNvPr>
          <p:cNvSpPr txBox="1"/>
          <p:nvPr/>
        </p:nvSpPr>
        <p:spPr>
          <a:xfrm>
            <a:off x="3520817" y="3268"/>
            <a:ext cx="2099189" cy="369332"/>
          </a:xfrm>
          <a:prstGeom prst="rect">
            <a:avLst/>
          </a:prstGeom>
          <a:noFill/>
        </p:spPr>
        <p:txBody>
          <a:bodyPr wrap="square" rtlCol="0">
            <a:spAutoFit/>
          </a:bodyPr>
          <a:lstStyle/>
          <a:p>
            <a:pPr algn="ctr"/>
            <a:r>
              <a:rPr lang="en-US" dirty="0">
                <a:solidFill>
                  <a:srgbClr val="FF0000"/>
                </a:solidFill>
              </a:rPr>
              <a:t>POC WIP DRAFT</a:t>
            </a:r>
            <a:endParaRPr lang="en-GB" dirty="0">
              <a:solidFill>
                <a:srgbClr val="FF0000"/>
              </a:solidFill>
            </a:endParaRPr>
          </a:p>
        </p:txBody>
      </p:sp>
    </p:spTree>
    <p:extLst>
      <p:ext uri="{BB962C8B-B14F-4D97-AF65-F5344CB8AC3E}">
        <p14:creationId xmlns:p14="http://schemas.microsoft.com/office/powerpoint/2010/main" val="373248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87BE-55CC-B642-4334-EB719B3AA462}"/>
              </a:ext>
            </a:extLst>
          </p:cNvPr>
          <p:cNvSpPr>
            <a:spLocks noGrp="1"/>
          </p:cNvSpPr>
          <p:nvPr>
            <p:ph type="title"/>
          </p:nvPr>
        </p:nvSpPr>
        <p:spPr>
          <a:xfrm>
            <a:off x="432000" y="372600"/>
            <a:ext cx="5760000" cy="596556"/>
          </a:xfrm>
        </p:spPr>
        <p:txBody>
          <a:bodyPr/>
          <a:lstStyle/>
          <a:p>
            <a:r>
              <a:rPr lang="en-US" dirty="0"/>
              <a:t>Energy &amp; Utility Skills Partnership</a:t>
            </a:r>
            <a:br>
              <a:rPr lang="en-US" dirty="0"/>
            </a:br>
            <a:r>
              <a:rPr lang="en-US" b="0" dirty="0"/>
              <a:t>2025-30 Skills Strategy Alignment</a:t>
            </a:r>
            <a:endParaRPr lang="en-GB" dirty="0"/>
          </a:p>
        </p:txBody>
      </p:sp>
      <p:sp>
        <p:nvSpPr>
          <p:cNvPr id="3" name="Content Placeholder 2">
            <a:extLst>
              <a:ext uri="{FF2B5EF4-FFF2-40B4-BE49-F238E27FC236}">
                <a16:creationId xmlns:a16="http://schemas.microsoft.com/office/drawing/2014/main" id="{E8D8173B-36AD-74D6-9DEA-F66E19FF8A0C}"/>
              </a:ext>
            </a:extLst>
          </p:cNvPr>
          <p:cNvSpPr>
            <a:spLocks noGrp="1"/>
          </p:cNvSpPr>
          <p:nvPr>
            <p:ph idx="1"/>
          </p:nvPr>
        </p:nvSpPr>
        <p:spPr>
          <a:xfrm>
            <a:off x="431800" y="1658930"/>
            <a:ext cx="8277225" cy="3111969"/>
          </a:xfrm>
        </p:spPr>
        <p:txBody>
          <a:bodyPr>
            <a:normAutofit fontScale="47500" lnSpcReduction="20000"/>
          </a:bodyPr>
          <a:lstStyle/>
          <a:p>
            <a:pPr marL="0" indent="0">
              <a:buNone/>
            </a:pPr>
            <a:r>
              <a:rPr lang="en-US" b="1" dirty="0"/>
              <a:t>Strategy Actions Alignment</a:t>
            </a:r>
          </a:p>
          <a:p>
            <a:r>
              <a:rPr lang="en-US" dirty="0"/>
              <a:t>Research: </a:t>
            </a:r>
            <a:r>
              <a:rPr lang="en-US" dirty="0" err="1"/>
              <a:t>Analyse</a:t>
            </a:r>
            <a:r>
              <a:rPr lang="en-US" dirty="0"/>
              <a:t> candidate pipeline: Review the Energy &amp; Utilities Careers &amp; Jobs candidate pipeline, and see how it’s meeting future needs at a devolved level.</a:t>
            </a:r>
          </a:p>
          <a:p>
            <a:r>
              <a:rPr lang="en-US" dirty="0"/>
              <a:t>Attract: Improve sector perception: Deliver an awareness campaign to improve how people view a career in our sector’s industries.</a:t>
            </a:r>
          </a:p>
          <a:p>
            <a:r>
              <a:rPr lang="en-US" dirty="0"/>
              <a:t>Attract: Boost communications: Create a new ‘Sector Communications and Promotion’ network group that brings together communication leads, in an effort to coordinate and amplify messages.</a:t>
            </a:r>
          </a:p>
          <a:p>
            <a:r>
              <a:rPr lang="en-US" dirty="0"/>
              <a:t>Attract: Develop career resources: Test out new career resources based on occupational profiles with devolved governments, the Department for Work &amp; Pensions, and The Careers &amp; Enterprise Company.</a:t>
            </a:r>
          </a:p>
          <a:p>
            <a:r>
              <a:rPr lang="en-US" dirty="0"/>
              <a:t>Attract: Deepen key partnerships: Proactively engage with partners and government to support our members to attract and recruit a diverse workforce</a:t>
            </a:r>
          </a:p>
          <a:p>
            <a:r>
              <a:rPr lang="en-US" dirty="0"/>
              <a:t>Attract: Attract other sectors: Work with industries that have large workforces finishing major </a:t>
            </a:r>
            <a:r>
              <a:rPr lang="en-US" dirty="0" err="1"/>
              <a:t>programmes</a:t>
            </a:r>
            <a:r>
              <a:rPr lang="en-US" dirty="0"/>
              <a:t>, to help find and transfer talent into the energy and utilities sector.</a:t>
            </a:r>
          </a:p>
          <a:p>
            <a:r>
              <a:rPr lang="en-US" dirty="0"/>
              <a:t>Attract: Support inclusive recruitment: Increase outreach to underrepresented communities, as well as sector leavers, returners and retirees. This includes promoting more inclusive recruitment practices.</a:t>
            </a:r>
          </a:p>
          <a:p>
            <a:r>
              <a:rPr lang="en-US" dirty="0"/>
              <a:t>Develop: Test new entry model: Pilot a simple model to help new talent join the sector safely and become productive quickly.</a:t>
            </a:r>
          </a:p>
          <a:p>
            <a:r>
              <a:rPr lang="en-US" dirty="0"/>
              <a:t>Develop: Develop occupational profiles: Work closely with our members to develop detailed profiles for priority roles, establishing consistent standards across the UK.</a:t>
            </a:r>
          </a:p>
          <a:p>
            <a:r>
              <a:rPr lang="en-US" dirty="0"/>
              <a:t>Develop: Explore partnerships: Engage with energy and utility institutes and chartered institutes to find new ways of working together.</a:t>
            </a:r>
          </a:p>
          <a:p>
            <a:r>
              <a:rPr lang="en-US" dirty="0"/>
              <a:t>Develop: Introduce an occupational map: Create a comprehensive occupational map to clearly show possible energy and utilities career paths, the required skills and how people can progress.</a:t>
            </a:r>
          </a:p>
          <a:p>
            <a:r>
              <a:rPr lang="en-US" dirty="0"/>
              <a:t>Retain: Use workforce data: Review workforce data to ascertain the best actions to help keep more people in the sector.</a:t>
            </a:r>
          </a:p>
          <a:p>
            <a:r>
              <a:rPr lang="en-US" dirty="0"/>
              <a:t>Retain: Capture talent referrals: Introduce a talent referral </a:t>
            </a:r>
            <a:r>
              <a:rPr lang="en-US" dirty="0" err="1"/>
              <a:t>programme</a:t>
            </a:r>
            <a:r>
              <a:rPr lang="en-US" dirty="0"/>
              <a:t> that keeps skilled people in the sector, including unsuccessful candidates, as well as providing clear pathways for those moving across the energy and utility industries.</a:t>
            </a:r>
          </a:p>
          <a:p>
            <a:r>
              <a:rPr lang="en-US" dirty="0"/>
              <a:t>Retain: Take advantage of occupational mapping: Use job mapping to show clear career paths, and engage with retirees so they can help with transferring knowledge.</a:t>
            </a:r>
            <a:endParaRPr lang="en-GB" dirty="0"/>
          </a:p>
        </p:txBody>
      </p:sp>
      <p:sp>
        <p:nvSpPr>
          <p:cNvPr id="4" name="Footer Placeholder 3">
            <a:extLst>
              <a:ext uri="{FF2B5EF4-FFF2-40B4-BE49-F238E27FC236}">
                <a16:creationId xmlns:a16="http://schemas.microsoft.com/office/drawing/2014/main" id="{ECAE17C0-F1D0-537D-D011-5A830107311F}"/>
              </a:ext>
            </a:extLst>
          </p:cNvPr>
          <p:cNvSpPr>
            <a:spLocks noGrp="1"/>
          </p:cNvSpPr>
          <p:nvPr>
            <p:ph type="ftr" sz="quarter" idx="3"/>
          </p:nvPr>
        </p:nvSpPr>
        <p:spPr/>
        <p:txBody>
          <a:bodyPr/>
          <a:lstStyle/>
          <a:p>
            <a:endParaRPr lang="en-GB" dirty="0"/>
          </a:p>
        </p:txBody>
      </p:sp>
      <p:sp>
        <p:nvSpPr>
          <p:cNvPr id="5" name="Date Placeholder 4">
            <a:extLst>
              <a:ext uri="{FF2B5EF4-FFF2-40B4-BE49-F238E27FC236}">
                <a16:creationId xmlns:a16="http://schemas.microsoft.com/office/drawing/2014/main" id="{174D59E3-511C-AFA2-C420-F55FF584BCA7}"/>
              </a:ext>
            </a:extLst>
          </p:cNvPr>
          <p:cNvSpPr>
            <a:spLocks noGrp="1"/>
          </p:cNvSpPr>
          <p:nvPr>
            <p:ph type="dt" sz="half" idx="2"/>
          </p:nvPr>
        </p:nvSpPr>
        <p:spPr/>
        <p:txBody>
          <a:bodyPr/>
          <a:lstStyle/>
          <a:p>
            <a:fld id="{2C5D2EF4-E998-0349-9756-90E91C71FD6F}" type="datetime1">
              <a:rPr lang="en-GB" smtClean="0"/>
              <a:pPr/>
              <a:t>12/11/2025</a:t>
            </a:fld>
            <a:endParaRPr lang="en-GB" dirty="0"/>
          </a:p>
        </p:txBody>
      </p:sp>
      <p:sp>
        <p:nvSpPr>
          <p:cNvPr id="6" name="Slide Number Placeholder 5">
            <a:extLst>
              <a:ext uri="{FF2B5EF4-FFF2-40B4-BE49-F238E27FC236}">
                <a16:creationId xmlns:a16="http://schemas.microsoft.com/office/drawing/2014/main" id="{DB528D1D-C0C9-C3FA-BF66-50841D7ED782}"/>
              </a:ext>
            </a:extLst>
          </p:cNvPr>
          <p:cNvSpPr>
            <a:spLocks noGrp="1"/>
          </p:cNvSpPr>
          <p:nvPr>
            <p:ph type="sldNum" sz="quarter" idx="4"/>
          </p:nvPr>
        </p:nvSpPr>
        <p:spPr/>
        <p:txBody>
          <a:bodyPr/>
          <a:lstStyle/>
          <a:p>
            <a:fld id="{CF85E450-92C8-BE48-B8AE-96C8EDDEF665}" type="slidenum">
              <a:rPr lang="en-GB" smtClean="0"/>
              <a:pPr/>
              <a:t>5</a:t>
            </a:fld>
            <a:endParaRPr lang="en-GB" dirty="0"/>
          </a:p>
        </p:txBody>
      </p:sp>
      <p:sp>
        <p:nvSpPr>
          <p:cNvPr id="7" name="TextBox 6">
            <a:extLst>
              <a:ext uri="{FF2B5EF4-FFF2-40B4-BE49-F238E27FC236}">
                <a16:creationId xmlns:a16="http://schemas.microsoft.com/office/drawing/2014/main" id="{0B34AC0B-2425-38FE-612A-B78D2E0F87D8}"/>
              </a:ext>
            </a:extLst>
          </p:cNvPr>
          <p:cNvSpPr txBox="1"/>
          <p:nvPr/>
        </p:nvSpPr>
        <p:spPr>
          <a:xfrm>
            <a:off x="3520817" y="3268"/>
            <a:ext cx="2099189" cy="369332"/>
          </a:xfrm>
          <a:prstGeom prst="rect">
            <a:avLst/>
          </a:prstGeom>
          <a:noFill/>
        </p:spPr>
        <p:txBody>
          <a:bodyPr wrap="square" rtlCol="0">
            <a:spAutoFit/>
          </a:bodyPr>
          <a:lstStyle/>
          <a:p>
            <a:pPr algn="ctr"/>
            <a:r>
              <a:rPr lang="en-US" dirty="0">
                <a:solidFill>
                  <a:srgbClr val="FF0000"/>
                </a:solidFill>
              </a:rPr>
              <a:t>POC WIP DRAFT</a:t>
            </a:r>
            <a:endParaRPr lang="en-GB" dirty="0">
              <a:solidFill>
                <a:srgbClr val="FF0000"/>
              </a:solidFill>
            </a:endParaRPr>
          </a:p>
        </p:txBody>
      </p:sp>
      <p:graphicFrame>
        <p:nvGraphicFramePr>
          <p:cNvPr id="8" name="Table 7">
            <a:extLst>
              <a:ext uri="{FF2B5EF4-FFF2-40B4-BE49-F238E27FC236}">
                <a16:creationId xmlns:a16="http://schemas.microsoft.com/office/drawing/2014/main" id="{6CE4703E-A33D-8FB4-D222-CA79CFCE7FEE}"/>
              </a:ext>
            </a:extLst>
          </p:cNvPr>
          <p:cNvGraphicFramePr>
            <a:graphicFrameLocks noGrp="1"/>
          </p:cNvGraphicFramePr>
          <p:nvPr>
            <p:extLst>
              <p:ext uri="{D42A27DB-BD31-4B8C-83A1-F6EECF244321}">
                <p14:modId xmlns:p14="http://schemas.microsoft.com/office/powerpoint/2010/main" val="2442984886"/>
              </p:ext>
            </p:extLst>
          </p:nvPr>
        </p:nvGraphicFramePr>
        <p:xfrm>
          <a:off x="431799" y="1253289"/>
          <a:ext cx="8277224" cy="308482"/>
        </p:xfrm>
        <a:graphic>
          <a:graphicData uri="http://schemas.openxmlformats.org/drawingml/2006/table">
            <a:tbl>
              <a:tblPr firstRow="1" bandRow="1">
                <a:tableStyleId>{5C22544A-7EE6-4342-B048-85BDC9FD1C3A}</a:tableStyleId>
              </a:tblPr>
              <a:tblGrid>
                <a:gridCol w="1034653">
                  <a:extLst>
                    <a:ext uri="{9D8B030D-6E8A-4147-A177-3AD203B41FA5}">
                      <a16:colId xmlns:a16="http://schemas.microsoft.com/office/drawing/2014/main" val="2259864785"/>
                    </a:ext>
                  </a:extLst>
                </a:gridCol>
                <a:gridCol w="1034653">
                  <a:extLst>
                    <a:ext uri="{9D8B030D-6E8A-4147-A177-3AD203B41FA5}">
                      <a16:colId xmlns:a16="http://schemas.microsoft.com/office/drawing/2014/main" val="1787484730"/>
                    </a:ext>
                  </a:extLst>
                </a:gridCol>
                <a:gridCol w="1034653">
                  <a:extLst>
                    <a:ext uri="{9D8B030D-6E8A-4147-A177-3AD203B41FA5}">
                      <a16:colId xmlns:a16="http://schemas.microsoft.com/office/drawing/2014/main" val="2016887897"/>
                    </a:ext>
                  </a:extLst>
                </a:gridCol>
                <a:gridCol w="1034653">
                  <a:extLst>
                    <a:ext uri="{9D8B030D-6E8A-4147-A177-3AD203B41FA5}">
                      <a16:colId xmlns:a16="http://schemas.microsoft.com/office/drawing/2014/main" val="1275588641"/>
                    </a:ext>
                  </a:extLst>
                </a:gridCol>
                <a:gridCol w="1034653">
                  <a:extLst>
                    <a:ext uri="{9D8B030D-6E8A-4147-A177-3AD203B41FA5}">
                      <a16:colId xmlns:a16="http://schemas.microsoft.com/office/drawing/2014/main" val="3337950377"/>
                    </a:ext>
                  </a:extLst>
                </a:gridCol>
                <a:gridCol w="1034653">
                  <a:extLst>
                    <a:ext uri="{9D8B030D-6E8A-4147-A177-3AD203B41FA5}">
                      <a16:colId xmlns:a16="http://schemas.microsoft.com/office/drawing/2014/main" val="1820469231"/>
                    </a:ext>
                  </a:extLst>
                </a:gridCol>
                <a:gridCol w="1034653">
                  <a:extLst>
                    <a:ext uri="{9D8B030D-6E8A-4147-A177-3AD203B41FA5}">
                      <a16:colId xmlns:a16="http://schemas.microsoft.com/office/drawing/2014/main" val="3386603510"/>
                    </a:ext>
                  </a:extLst>
                </a:gridCol>
                <a:gridCol w="1034653">
                  <a:extLst>
                    <a:ext uri="{9D8B030D-6E8A-4147-A177-3AD203B41FA5}">
                      <a16:colId xmlns:a16="http://schemas.microsoft.com/office/drawing/2014/main" val="1473939082"/>
                    </a:ext>
                  </a:extLst>
                </a:gridCol>
              </a:tblGrid>
              <a:tr h="308482">
                <a:tc>
                  <a:txBody>
                    <a:bodyPr/>
                    <a:lstStyle/>
                    <a:p>
                      <a:pPr algn="ctr"/>
                      <a:r>
                        <a:rPr lang="en-US" sz="1200" dirty="0"/>
                        <a:t>Research</a:t>
                      </a: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Attract</a:t>
                      </a: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Develop</a:t>
                      </a: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Retain</a:t>
                      </a: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6947541"/>
                  </a:ext>
                </a:extLst>
              </a:tr>
            </a:tbl>
          </a:graphicData>
        </a:graphic>
      </p:graphicFrame>
      <p:pic>
        <p:nvPicPr>
          <p:cNvPr id="11" name="Picture 10" descr="A black check mark on a white background&#10;&#10;AI-generated content may be incorrect.">
            <a:extLst>
              <a:ext uri="{FF2B5EF4-FFF2-40B4-BE49-F238E27FC236}">
                <a16:creationId xmlns:a16="http://schemas.microsoft.com/office/drawing/2014/main" id="{E0CDC2CC-6C66-A3E5-C799-4844D7A9B458}"/>
              </a:ext>
            </a:extLst>
          </p:cNvPr>
          <p:cNvPicPr>
            <a:picLocks noChangeAspect="1"/>
          </p:cNvPicPr>
          <p:nvPr/>
        </p:nvPicPr>
        <p:blipFill>
          <a:blip r:embed="rId2"/>
          <a:srcRect t="14686" b="15554"/>
          <a:stretch>
            <a:fillRect/>
          </a:stretch>
        </p:blipFill>
        <p:spPr>
          <a:xfrm>
            <a:off x="1805132" y="1294399"/>
            <a:ext cx="324342" cy="226262"/>
          </a:xfrm>
          <a:prstGeom prst="rect">
            <a:avLst/>
          </a:prstGeom>
        </p:spPr>
      </p:pic>
      <p:pic>
        <p:nvPicPr>
          <p:cNvPr id="12" name="Picture 11" descr="A black check mark on a white background&#10;&#10;AI-generated content may be incorrect.">
            <a:extLst>
              <a:ext uri="{FF2B5EF4-FFF2-40B4-BE49-F238E27FC236}">
                <a16:creationId xmlns:a16="http://schemas.microsoft.com/office/drawing/2014/main" id="{2058BF1B-4355-CA05-F576-7FE7AF34EE1A}"/>
              </a:ext>
            </a:extLst>
          </p:cNvPr>
          <p:cNvPicPr>
            <a:picLocks noChangeAspect="1"/>
          </p:cNvPicPr>
          <p:nvPr/>
        </p:nvPicPr>
        <p:blipFill>
          <a:blip r:embed="rId2"/>
          <a:srcRect t="14686" b="15554"/>
          <a:stretch>
            <a:fillRect/>
          </a:stretch>
        </p:blipFill>
        <p:spPr>
          <a:xfrm>
            <a:off x="3863264" y="1270956"/>
            <a:ext cx="324344" cy="226263"/>
          </a:xfrm>
          <a:prstGeom prst="rect">
            <a:avLst/>
          </a:prstGeom>
        </p:spPr>
      </p:pic>
      <p:pic>
        <p:nvPicPr>
          <p:cNvPr id="13" name="Picture 12" descr="A black check mark on a white background&#10;&#10;AI-generated content may be incorrect.">
            <a:extLst>
              <a:ext uri="{FF2B5EF4-FFF2-40B4-BE49-F238E27FC236}">
                <a16:creationId xmlns:a16="http://schemas.microsoft.com/office/drawing/2014/main" id="{2652B46D-4BD3-3772-7B32-F42A21A043D5}"/>
              </a:ext>
            </a:extLst>
          </p:cNvPr>
          <p:cNvPicPr>
            <a:picLocks noChangeAspect="1"/>
          </p:cNvPicPr>
          <p:nvPr/>
        </p:nvPicPr>
        <p:blipFill>
          <a:blip r:embed="rId2"/>
          <a:srcRect t="14686" b="15554"/>
          <a:stretch>
            <a:fillRect/>
          </a:stretch>
        </p:blipFill>
        <p:spPr>
          <a:xfrm>
            <a:off x="5927303" y="1265156"/>
            <a:ext cx="324345" cy="226264"/>
          </a:xfrm>
          <a:prstGeom prst="rect">
            <a:avLst/>
          </a:prstGeom>
        </p:spPr>
      </p:pic>
      <p:pic>
        <p:nvPicPr>
          <p:cNvPr id="14" name="Picture 13" descr="A black check mark on a white background&#10;&#10;AI-generated content may be incorrect.">
            <a:extLst>
              <a:ext uri="{FF2B5EF4-FFF2-40B4-BE49-F238E27FC236}">
                <a16:creationId xmlns:a16="http://schemas.microsoft.com/office/drawing/2014/main" id="{31471629-B18C-0220-185A-CA664EADADA8}"/>
              </a:ext>
            </a:extLst>
          </p:cNvPr>
          <p:cNvPicPr>
            <a:picLocks noChangeAspect="1"/>
          </p:cNvPicPr>
          <p:nvPr/>
        </p:nvPicPr>
        <p:blipFill>
          <a:blip r:embed="rId2"/>
          <a:srcRect t="14686" b="15554"/>
          <a:stretch>
            <a:fillRect/>
          </a:stretch>
        </p:blipFill>
        <p:spPr>
          <a:xfrm>
            <a:off x="7991343" y="1294397"/>
            <a:ext cx="324345" cy="226264"/>
          </a:xfrm>
          <a:prstGeom prst="rect">
            <a:avLst/>
          </a:prstGeom>
        </p:spPr>
      </p:pic>
    </p:spTree>
    <p:extLst>
      <p:ext uri="{BB962C8B-B14F-4D97-AF65-F5344CB8AC3E}">
        <p14:creationId xmlns:p14="http://schemas.microsoft.com/office/powerpoint/2010/main" val="293453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81C98-3F4D-44A9-29BE-E328210EBF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7AF18-8BA4-401E-F630-8093FF4BC560}"/>
              </a:ext>
            </a:extLst>
          </p:cNvPr>
          <p:cNvSpPr>
            <a:spLocks noGrp="1"/>
          </p:cNvSpPr>
          <p:nvPr>
            <p:ph idx="1"/>
          </p:nvPr>
        </p:nvSpPr>
        <p:spPr>
          <a:xfrm>
            <a:off x="431801" y="1239839"/>
            <a:ext cx="3876964" cy="3187478"/>
          </a:xfrm>
        </p:spPr>
        <p:txBody>
          <a:bodyPr>
            <a:normAutofit fontScale="92500" lnSpcReduction="20000"/>
          </a:bodyPr>
          <a:lstStyle/>
          <a:p>
            <a:pPr marL="0" indent="0">
              <a:buNone/>
            </a:pPr>
            <a:r>
              <a:rPr lang="en-US" b="1" dirty="0">
                <a:solidFill>
                  <a:schemeClr val="tx2"/>
                </a:solidFill>
              </a:rPr>
              <a:t>Serving</a:t>
            </a:r>
          </a:p>
          <a:p>
            <a:r>
              <a:rPr lang="en-US" dirty="0"/>
              <a:t>Members shop window to citizens, partners, training providers and governments.</a:t>
            </a:r>
          </a:p>
          <a:p>
            <a:r>
              <a:rPr lang="en-US" dirty="0"/>
              <a:t>Industry as the sector attraction destination for energy, water, and waste.</a:t>
            </a:r>
          </a:p>
          <a:p>
            <a:r>
              <a:rPr lang="en-US" dirty="0"/>
              <a:t>Training providers connect directly to course dates and training opportunities.</a:t>
            </a:r>
          </a:p>
          <a:p>
            <a:r>
              <a:rPr lang="en-US" dirty="0"/>
              <a:t>Citizens to find a job, get training, be inspired, supported through challenging times.</a:t>
            </a:r>
          </a:p>
          <a:p>
            <a:r>
              <a:rPr lang="en-US" dirty="0"/>
              <a:t>Governments simplify the route into the sector.</a:t>
            </a:r>
          </a:p>
          <a:p>
            <a:r>
              <a:rPr lang="en-US" dirty="0"/>
              <a:t>Third sector </a:t>
            </a:r>
            <a:r>
              <a:rPr lang="en-US" dirty="0" err="1"/>
              <a:t>organisations</a:t>
            </a:r>
            <a:r>
              <a:rPr lang="en-US" dirty="0"/>
              <a:t> to simplify information sources, and routes into the sector. </a:t>
            </a:r>
          </a:p>
          <a:p>
            <a:r>
              <a:rPr lang="en-US" dirty="0"/>
              <a:t>Energy &amp; Utility Skills further developing credibility, working together, and making a positive difference.</a:t>
            </a:r>
            <a:endParaRPr lang="en-GB" dirty="0"/>
          </a:p>
        </p:txBody>
      </p:sp>
      <p:sp>
        <p:nvSpPr>
          <p:cNvPr id="4" name="Footer Placeholder 3">
            <a:extLst>
              <a:ext uri="{FF2B5EF4-FFF2-40B4-BE49-F238E27FC236}">
                <a16:creationId xmlns:a16="http://schemas.microsoft.com/office/drawing/2014/main" id="{C7B7F629-DD72-8A35-B07D-C3DD281DFC0B}"/>
              </a:ext>
            </a:extLst>
          </p:cNvPr>
          <p:cNvSpPr>
            <a:spLocks noGrp="1"/>
          </p:cNvSpPr>
          <p:nvPr>
            <p:ph type="ftr" sz="quarter" idx="3"/>
          </p:nvPr>
        </p:nvSpPr>
        <p:spPr/>
        <p:txBody>
          <a:bodyPr/>
          <a:lstStyle/>
          <a:p>
            <a:endParaRPr lang="en-GB" dirty="0"/>
          </a:p>
        </p:txBody>
      </p:sp>
      <p:sp>
        <p:nvSpPr>
          <p:cNvPr id="5" name="Date Placeholder 4">
            <a:extLst>
              <a:ext uri="{FF2B5EF4-FFF2-40B4-BE49-F238E27FC236}">
                <a16:creationId xmlns:a16="http://schemas.microsoft.com/office/drawing/2014/main" id="{217E7C79-FA4C-C886-AF04-0D75CCAFB5A3}"/>
              </a:ext>
            </a:extLst>
          </p:cNvPr>
          <p:cNvSpPr>
            <a:spLocks noGrp="1"/>
          </p:cNvSpPr>
          <p:nvPr>
            <p:ph type="dt" sz="half" idx="2"/>
          </p:nvPr>
        </p:nvSpPr>
        <p:spPr/>
        <p:txBody>
          <a:bodyPr/>
          <a:lstStyle/>
          <a:p>
            <a:fld id="{2C5D2EF4-E998-0349-9756-90E91C71FD6F}" type="datetime1">
              <a:rPr lang="en-GB" smtClean="0"/>
              <a:pPr/>
              <a:t>12/11/2025</a:t>
            </a:fld>
            <a:endParaRPr lang="en-GB" dirty="0"/>
          </a:p>
        </p:txBody>
      </p:sp>
      <p:sp>
        <p:nvSpPr>
          <p:cNvPr id="6" name="Slide Number Placeholder 5">
            <a:extLst>
              <a:ext uri="{FF2B5EF4-FFF2-40B4-BE49-F238E27FC236}">
                <a16:creationId xmlns:a16="http://schemas.microsoft.com/office/drawing/2014/main" id="{EDD20B2B-02A6-636A-0693-15C6E5E8948E}"/>
              </a:ext>
            </a:extLst>
          </p:cNvPr>
          <p:cNvSpPr>
            <a:spLocks noGrp="1"/>
          </p:cNvSpPr>
          <p:nvPr>
            <p:ph type="sldNum" sz="quarter" idx="4"/>
          </p:nvPr>
        </p:nvSpPr>
        <p:spPr/>
        <p:txBody>
          <a:bodyPr/>
          <a:lstStyle/>
          <a:p>
            <a:fld id="{CF85E450-92C8-BE48-B8AE-96C8EDDEF665}" type="slidenum">
              <a:rPr lang="en-GB" smtClean="0"/>
              <a:pPr/>
              <a:t>6</a:t>
            </a:fld>
            <a:endParaRPr lang="en-GB" dirty="0"/>
          </a:p>
        </p:txBody>
      </p:sp>
      <p:sp>
        <p:nvSpPr>
          <p:cNvPr id="7" name="Content Placeholder 2">
            <a:extLst>
              <a:ext uri="{FF2B5EF4-FFF2-40B4-BE49-F238E27FC236}">
                <a16:creationId xmlns:a16="http://schemas.microsoft.com/office/drawing/2014/main" id="{97201719-1AB3-50AC-B6F6-5C987C8D898D}"/>
              </a:ext>
            </a:extLst>
          </p:cNvPr>
          <p:cNvSpPr txBox="1">
            <a:spLocks/>
          </p:cNvSpPr>
          <p:nvPr/>
        </p:nvSpPr>
        <p:spPr>
          <a:xfrm>
            <a:off x="4835237" y="1239838"/>
            <a:ext cx="3876964" cy="3458161"/>
          </a:xfrm>
          <a:prstGeom prst="rect">
            <a:avLst/>
          </a:prstGeom>
        </p:spPr>
        <p:txBody>
          <a:bodyPr vert="horz" lIns="91440" tIns="45720" rIns="91440" bIns="45720" rtlCol="0">
            <a:normAutofit fontScale="85000" lnSpcReduction="20000"/>
          </a:bodyPr>
          <a:lstStyle>
            <a:lvl1pPr marL="190498" indent="-190498" algn="l" defTabSz="761992" rtl="0" eaLnBrk="1" latinLnBrk="0" hangingPunct="1">
              <a:lnSpc>
                <a:spcPct val="100000"/>
              </a:lnSpc>
              <a:spcBef>
                <a:spcPts val="833"/>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571494" indent="-190498" algn="l" defTabSz="761992" rtl="0" eaLnBrk="1" latinLnBrk="0" hangingPunct="1">
              <a:lnSpc>
                <a:spcPct val="100000"/>
              </a:lnSpc>
              <a:spcBef>
                <a:spcPts val="417"/>
              </a:spcBef>
              <a:buClr>
                <a:schemeClr val="accent3"/>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52490" indent="-190498" algn="l" defTabSz="761992" rtl="0" eaLnBrk="1" latinLnBrk="0" hangingPunct="1">
              <a:lnSpc>
                <a:spcPct val="100000"/>
              </a:lnSpc>
              <a:spcBef>
                <a:spcPts val="417"/>
              </a:spcBef>
              <a:buClr>
                <a:schemeClr val="accent3"/>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333487" indent="-190498" algn="l" defTabSz="761992" rtl="0" eaLnBrk="1" latinLnBrk="0" hangingPunct="1">
              <a:lnSpc>
                <a:spcPct val="100000"/>
              </a:lnSpc>
              <a:spcBef>
                <a:spcPts val="417"/>
              </a:spcBef>
              <a:buClr>
                <a:schemeClr val="accent3"/>
              </a:buClr>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1714483" indent="-190498" algn="l" defTabSz="761992" rtl="0" eaLnBrk="1" latinLnBrk="0" hangingPunct="1">
              <a:lnSpc>
                <a:spcPct val="100000"/>
              </a:lnSpc>
              <a:spcBef>
                <a:spcPts val="417"/>
              </a:spcBef>
              <a:buClr>
                <a:schemeClr val="accent4"/>
              </a:buClr>
              <a:buFont typeface="Arial" panose="020B0604020202020204" pitchFamily="34" charset="0"/>
              <a:buChar char="•"/>
              <a:defRPr sz="600" kern="1200">
                <a:solidFill>
                  <a:schemeClr val="tx1"/>
                </a:solidFill>
                <a:latin typeface="Arial" panose="020B0604020202020204" pitchFamily="34" charset="0"/>
                <a:ea typeface="+mn-ea"/>
                <a:cs typeface="Arial" panose="020B0604020202020204" pitchFamily="34" charset="0"/>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2"/>
                </a:solidFill>
              </a:rPr>
              <a:t>Making jobs (and lives) easier</a:t>
            </a:r>
          </a:p>
          <a:p>
            <a:r>
              <a:rPr lang="en-US" dirty="0"/>
              <a:t>Member recruiters the ambition to have the sectors largest talent pool.</a:t>
            </a:r>
          </a:p>
          <a:p>
            <a:r>
              <a:rPr lang="en-US" dirty="0"/>
              <a:t>Sector careers advisors great resources for schools to Job </a:t>
            </a:r>
            <a:r>
              <a:rPr lang="en-US" dirty="0" err="1"/>
              <a:t>Centres</a:t>
            </a:r>
            <a:r>
              <a:rPr lang="en-US" dirty="0"/>
              <a:t>.</a:t>
            </a:r>
          </a:p>
          <a:p>
            <a:r>
              <a:rPr lang="en-US" dirty="0"/>
              <a:t>Citizens simplifying the complex and reducing friction – answers and inspiration the fewest ‘clicks’ possible.</a:t>
            </a:r>
          </a:p>
          <a:p>
            <a:r>
              <a:rPr lang="en-GB" dirty="0"/>
              <a:t>Training providers to fill up their courses and deliver their contracts.</a:t>
            </a:r>
          </a:p>
          <a:p>
            <a:r>
              <a:rPr lang="en-GB" dirty="0"/>
              <a:t>Job centre coaches and leveraging the 600+ job centres and making it easy for coaches to meet their targets.</a:t>
            </a:r>
          </a:p>
          <a:p>
            <a:r>
              <a:rPr lang="en-GB" dirty="0"/>
              <a:t>Third sector organisations a time and resource efficient platform to widen awareness, access and inclusion.</a:t>
            </a:r>
          </a:p>
          <a:p>
            <a:r>
              <a:rPr lang="en-US" dirty="0"/>
              <a:t>Researchers great primary data.</a:t>
            </a:r>
          </a:p>
        </p:txBody>
      </p:sp>
      <p:sp>
        <p:nvSpPr>
          <p:cNvPr id="8" name="TextBox 7">
            <a:extLst>
              <a:ext uri="{FF2B5EF4-FFF2-40B4-BE49-F238E27FC236}">
                <a16:creationId xmlns:a16="http://schemas.microsoft.com/office/drawing/2014/main" id="{6BE1BC66-692F-C5B0-6227-4DB123DFE784}"/>
              </a:ext>
            </a:extLst>
          </p:cNvPr>
          <p:cNvSpPr txBox="1"/>
          <p:nvPr/>
        </p:nvSpPr>
        <p:spPr>
          <a:xfrm>
            <a:off x="3520817" y="3268"/>
            <a:ext cx="2099189" cy="369332"/>
          </a:xfrm>
          <a:prstGeom prst="rect">
            <a:avLst/>
          </a:prstGeom>
          <a:noFill/>
        </p:spPr>
        <p:txBody>
          <a:bodyPr wrap="square" rtlCol="0">
            <a:spAutoFit/>
          </a:bodyPr>
          <a:lstStyle/>
          <a:p>
            <a:pPr algn="ctr"/>
            <a:r>
              <a:rPr lang="en-US" dirty="0">
                <a:solidFill>
                  <a:srgbClr val="FF0000"/>
                </a:solidFill>
              </a:rPr>
              <a:t>POC WIP DRAFT</a:t>
            </a:r>
            <a:endParaRPr lang="en-GB" dirty="0">
              <a:solidFill>
                <a:srgbClr val="FF0000"/>
              </a:solidFill>
            </a:endParaRPr>
          </a:p>
        </p:txBody>
      </p:sp>
    </p:spTree>
    <p:extLst>
      <p:ext uri="{BB962C8B-B14F-4D97-AF65-F5344CB8AC3E}">
        <p14:creationId xmlns:p14="http://schemas.microsoft.com/office/powerpoint/2010/main" val="165298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5432E-8F9E-D691-8E63-4CF5B7588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03637-3DDF-C044-A9E7-8CA1D6D71FD9}"/>
              </a:ext>
            </a:extLst>
          </p:cNvPr>
          <p:cNvSpPr>
            <a:spLocks noGrp="1"/>
          </p:cNvSpPr>
          <p:nvPr>
            <p:ph type="title"/>
          </p:nvPr>
        </p:nvSpPr>
        <p:spPr/>
        <p:txBody>
          <a:bodyPr/>
          <a:lstStyle/>
          <a:p>
            <a:r>
              <a:rPr lang="en-US" dirty="0"/>
              <a:t>Funding</a:t>
            </a:r>
            <a:endParaRPr lang="en-GB" dirty="0"/>
          </a:p>
        </p:txBody>
      </p:sp>
      <p:sp>
        <p:nvSpPr>
          <p:cNvPr id="4" name="Footer Placeholder 3">
            <a:extLst>
              <a:ext uri="{FF2B5EF4-FFF2-40B4-BE49-F238E27FC236}">
                <a16:creationId xmlns:a16="http://schemas.microsoft.com/office/drawing/2014/main" id="{C17F17CA-DD7C-9677-2B97-7E6FCE3732F4}"/>
              </a:ext>
            </a:extLst>
          </p:cNvPr>
          <p:cNvSpPr>
            <a:spLocks noGrp="1"/>
          </p:cNvSpPr>
          <p:nvPr>
            <p:ph type="ftr" sz="quarter" idx="3"/>
          </p:nvPr>
        </p:nvSpPr>
        <p:spPr/>
        <p:txBody>
          <a:bodyPr/>
          <a:lstStyle/>
          <a:p>
            <a:endParaRPr lang="en-GB" dirty="0"/>
          </a:p>
        </p:txBody>
      </p:sp>
      <p:sp>
        <p:nvSpPr>
          <p:cNvPr id="5" name="Date Placeholder 4">
            <a:extLst>
              <a:ext uri="{FF2B5EF4-FFF2-40B4-BE49-F238E27FC236}">
                <a16:creationId xmlns:a16="http://schemas.microsoft.com/office/drawing/2014/main" id="{C3869DDA-60BE-70A6-0966-762B80197C3F}"/>
              </a:ext>
            </a:extLst>
          </p:cNvPr>
          <p:cNvSpPr>
            <a:spLocks noGrp="1"/>
          </p:cNvSpPr>
          <p:nvPr>
            <p:ph type="dt" sz="half" idx="2"/>
          </p:nvPr>
        </p:nvSpPr>
        <p:spPr/>
        <p:txBody>
          <a:bodyPr/>
          <a:lstStyle/>
          <a:p>
            <a:fld id="{2C5D2EF4-E998-0349-9756-90E91C71FD6F}" type="datetime1">
              <a:rPr lang="en-GB" smtClean="0"/>
              <a:pPr/>
              <a:t>12/11/2025</a:t>
            </a:fld>
            <a:endParaRPr lang="en-GB" dirty="0"/>
          </a:p>
        </p:txBody>
      </p:sp>
      <p:sp>
        <p:nvSpPr>
          <p:cNvPr id="6" name="Slide Number Placeholder 5">
            <a:extLst>
              <a:ext uri="{FF2B5EF4-FFF2-40B4-BE49-F238E27FC236}">
                <a16:creationId xmlns:a16="http://schemas.microsoft.com/office/drawing/2014/main" id="{548328E1-F860-CBF9-5FBF-420F0DCCD384}"/>
              </a:ext>
            </a:extLst>
          </p:cNvPr>
          <p:cNvSpPr>
            <a:spLocks noGrp="1"/>
          </p:cNvSpPr>
          <p:nvPr>
            <p:ph type="sldNum" sz="quarter" idx="4"/>
          </p:nvPr>
        </p:nvSpPr>
        <p:spPr/>
        <p:txBody>
          <a:bodyPr/>
          <a:lstStyle/>
          <a:p>
            <a:fld id="{CF85E450-92C8-BE48-B8AE-96C8EDDEF665}" type="slidenum">
              <a:rPr lang="en-GB" smtClean="0"/>
              <a:pPr/>
              <a:t>7</a:t>
            </a:fld>
            <a:endParaRPr lang="en-GB" dirty="0"/>
          </a:p>
        </p:txBody>
      </p:sp>
      <p:sp>
        <p:nvSpPr>
          <p:cNvPr id="3" name="Content Placeholder 2">
            <a:extLst>
              <a:ext uri="{FF2B5EF4-FFF2-40B4-BE49-F238E27FC236}">
                <a16:creationId xmlns:a16="http://schemas.microsoft.com/office/drawing/2014/main" id="{DC32A910-4A42-AC01-8545-37B2ECDACE71}"/>
              </a:ext>
            </a:extLst>
          </p:cNvPr>
          <p:cNvSpPr>
            <a:spLocks noGrp="1"/>
          </p:cNvSpPr>
          <p:nvPr>
            <p:ph idx="4294967295"/>
          </p:nvPr>
        </p:nvSpPr>
        <p:spPr>
          <a:xfrm>
            <a:off x="432089" y="1239617"/>
            <a:ext cx="3876675" cy="3187700"/>
          </a:xfrm>
        </p:spPr>
        <p:txBody>
          <a:bodyPr>
            <a:normAutofit/>
          </a:bodyPr>
          <a:lstStyle/>
          <a:p>
            <a:pPr marL="0" indent="0">
              <a:buNone/>
            </a:pPr>
            <a:r>
              <a:rPr lang="en-US" b="1" dirty="0">
                <a:solidFill>
                  <a:schemeClr val="tx2"/>
                </a:solidFill>
              </a:rPr>
              <a:t>Build Costs</a:t>
            </a:r>
          </a:p>
          <a:p>
            <a:r>
              <a:rPr lang="en-US" dirty="0"/>
              <a:t>Potential investment from the Energy &amp; Utility Skills Group.</a:t>
            </a:r>
          </a:p>
          <a:p>
            <a:r>
              <a:rPr lang="en-US" dirty="0"/>
              <a:t>Potential member investment.</a:t>
            </a:r>
          </a:p>
          <a:p>
            <a:r>
              <a:rPr lang="en-US" dirty="0"/>
              <a:t>Potential government(s) and department(s) grant(s) / funding.</a:t>
            </a:r>
          </a:p>
          <a:p>
            <a:endParaRPr lang="en-GB" dirty="0"/>
          </a:p>
        </p:txBody>
      </p:sp>
      <p:sp>
        <p:nvSpPr>
          <p:cNvPr id="7" name="Content Placeholder 2">
            <a:extLst>
              <a:ext uri="{FF2B5EF4-FFF2-40B4-BE49-F238E27FC236}">
                <a16:creationId xmlns:a16="http://schemas.microsoft.com/office/drawing/2014/main" id="{D47851FA-6C70-1CDE-72B1-8342567F3D78}"/>
              </a:ext>
            </a:extLst>
          </p:cNvPr>
          <p:cNvSpPr txBox="1">
            <a:spLocks/>
          </p:cNvSpPr>
          <p:nvPr/>
        </p:nvSpPr>
        <p:spPr>
          <a:xfrm>
            <a:off x="4834947" y="1239617"/>
            <a:ext cx="3876964" cy="3187478"/>
          </a:xfrm>
          <a:prstGeom prst="rect">
            <a:avLst/>
          </a:prstGeom>
        </p:spPr>
        <p:txBody>
          <a:bodyPr vert="horz" lIns="91440" tIns="45720" rIns="91440" bIns="45720" rtlCol="0">
            <a:normAutofit/>
          </a:bodyPr>
          <a:lstStyle>
            <a:lvl1pPr marL="190498" indent="-190498" algn="l" defTabSz="761992" rtl="0" eaLnBrk="1" latinLnBrk="0" hangingPunct="1">
              <a:lnSpc>
                <a:spcPct val="100000"/>
              </a:lnSpc>
              <a:spcBef>
                <a:spcPts val="833"/>
              </a:spcBef>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571494" indent="-190498" algn="l" defTabSz="761992" rtl="0" eaLnBrk="1" latinLnBrk="0" hangingPunct="1">
              <a:lnSpc>
                <a:spcPct val="100000"/>
              </a:lnSpc>
              <a:spcBef>
                <a:spcPts val="417"/>
              </a:spcBef>
              <a:buClr>
                <a:schemeClr val="accent3"/>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52490" indent="-190498" algn="l" defTabSz="761992" rtl="0" eaLnBrk="1" latinLnBrk="0" hangingPunct="1">
              <a:lnSpc>
                <a:spcPct val="100000"/>
              </a:lnSpc>
              <a:spcBef>
                <a:spcPts val="417"/>
              </a:spcBef>
              <a:buClr>
                <a:schemeClr val="accent3"/>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333487" indent="-190498" algn="l" defTabSz="761992" rtl="0" eaLnBrk="1" latinLnBrk="0" hangingPunct="1">
              <a:lnSpc>
                <a:spcPct val="100000"/>
              </a:lnSpc>
              <a:spcBef>
                <a:spcPts val="417"/>
              </a:spcBef>
              <a:buClr>
                <a:schemeClr val="accent3"/>
              </a:buClr>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1714483" indent="-190498" algn="l" defTabSz="761992" rtl="0" eaLnBrk="1" latinLnBrk="0" hangingPunct="1">
              <a:lnSpc>
                <a:spcPct val="100000"/>
              </a:lnSpc>
              <a:spcBef>
                <a:spcPts val="417"/>
              </a:spcBef>
              <a:buClr>
                <a:schemeClr val="accent4"/>
              </a:buClr>
              <a:buFont typeface="Arial" panose="020B0604020202020204" pitchFamily="34" charset="0"/>
              <a:buChar char="•"/>
              <a:defRPr sz="600" kern="1200">
                <a:solidFill>
                  <a:schemeClr val="tx1"/>
                </a:solidFill>
                <a:latin typeface="Arial" panose="020B0604020202020204" pitchFamily="34" charset="0"/>
                <a:ea typeface="+mn-ea"/>
                <a:cs typeface="Arial" panose="020B0604020202020204" pitchFamily="34" charset="0"/>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2"/>
                </a:solidFill>
              </a:rPr>
              <a:t>Ongoing Sustainability, Quality and Impact</a:t>
            </a:r>
          </a:p>
          <a:p>
            <a:r>
              <a:rPr lang="en-US" dirty="0"/>
              <a:t>Not accessible to non-members – stronger together.</a:t>
            </a:r>
          </a:p>
          <a:p>
            <a:r>
              <a:rPr lang="en-US" dirty="0"/>
              <a:t>Core member offer for all EUSP members, would see separate EUCJ model become obsolete.</a:t>
            </a:r>
          </a:p>
          <a:p>
            <a:r>
              <a:rPr lang="en-US" dirty="0"/>
              <a:t>Potential asset owner membership fund membership fees for supply chain.</a:t>
            </a:r>
          </a:p>
          <a:p>
            <a:r>
              <a:rPr lang="en-US" dirty="0"/>
              <a:t>Training provider sponsorship / payment to have flow through from site.</a:t>
            </a:r>
          </a:p>
          <a:p>
            <a:r>
              <a:rPr lang="en-US" dirty="0"/>
              <a:t>Government(s) and department(s) grant(s) / funding.</a:t>
            </a:r>
          </a:p>
        </p:txBody>
      </p:sp>
      <p:sp>
        <p:nvSpPr>
          <p:cNvPr id="8" name="TextBox 7">
            <a:extLst>
              <a:ext uri="{FF2B5EF4-FFF2-40B4-BE49-F238E27FC236}">
                <a16:creationId xmlns:a16="http://schemas.microsoft.com/office/drawing/2014/main" id="{BF272399-16AC-2C08-94B7-ED4DC84DF656}"/>
              </a:ext>
            </a:extLst>
          </p:cNvPr>
          <p:cNvSpPr txBox="1"/>
          <p:nvPr/>
        </p:nvSpPr>
        <p:spPr>
          <a:xfrm>
            <a:off x="3520817" y="3268"/>
            <a:ext cx="2099189" cy="369332"/>
          </a:xfrm>
          <a:prstGeom prst="rect">
            <a:avLst/>
          </a:prstGeom>
          <a:noFill/>
        </p:spPr>
        <p:txBody>
          <a:bodyPr wrap="square" rtlCol="0">
            <a:spAutoFit/>
          </a:bodyPr>
          <a:lstStyle/>
          <a:p>
            <a:pPr algn="ctr"/>
            <a:r>
              <a:rPr lang="en-US" dirty="0">
                <a:solidFill>
                  <a:srgbClr val="FF0000"/>
                </a:solidFill>
              </a:rPr>
              <a:t>POC WIP DRAFT</a:t>
            </a:r>
            <a:endParaRPr lang="en-GB" dirty="0">
              <a:solidFill>
                <a:srgbClr val="FF0000"/>
              </a:solidFill>
            </a:endParaRPr>
          </a:p>
        </p:txBody>
      </p:sp>
    </p:spTree>
    <p:extLst>
      <p:ext uri="{BB962C8B-B14F-4D97-AF65-F5344CB8AC3E}">
        <p14:creationId xmlns:p14="http://schemas.microsoft.com/office/powerpoint/2010/main" val="414832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D760-CCE0-B3AA-CFA1-72ADAF4FD471}"/>
              </a:ext>
            </a:extLst>
          </p:cNvPr>
          <p:cNvSpPr>
            <a:spLocks noGrp="1"/>
          </p:cNvSpPr>
          <p:nvPr>
            <p:ph type="title"/>
          </p:nvPr>
        </p:nvSpPr>
        <p:spPr/>
        <p:txBody>
          <a:bodyPr/>
          <a:lstStyle/>
          <a:p>
            <a:r>
              <a:rPr lang="en-US" dirty="0"/>
              <a:t>Current Performance – 2025 YTD</a:t>
            </a:r>
            <a:br>
              <a:rPr lang="en-US" dirty="0"/>
            </a:br>
            <a:r>
              <a:rPr lang="en-US" sz="1400" b="0" dirty="0"/>
              <a:t>Energy &amp; Utilities Careers &amp; Jobs at October 2025</a:t>
            </a:r>
            <a:endParaRPr lang="en-GB" b="0" dirty="0"/>
          </a:p>
        </p:txBody>
      </p:sp>
      <p:sp>
        <p:nvSpPr>
          <p:cNvPr id="3" name="Footer Placeholder 2">
            <a:extLst>
              <a:ext uri="{FF2B5EF4-FFF2-40B4-BE49-F238E27FC236}">
                <a16:creationId xmlns:a16="http://schemas.microsoft.com/office/drawing/2014/main" id="{E26336C0-1BFD-50EF-15D4-6298AB295833}"/>
              </a:ext>
            </a:extLst>
          </p:cNvPr>
          <p:cNvSpPr>
            <a:spLocks noGrp="1"/>
          </p:cNvSpPr>
          <p:nvPr>
            <p:ph type="ftr" sz="quarter" idx="3"/>
          </p:nvPr>
        </p:nvSpPr>
        <p:spPr/>
        <p:txBody>
          <a:bodyPr/>
          <a:lstStyle/>
          <a:p>
            <a:pPr algn="r"/>
            <a:r>
              <a:rPr lang="en-US" dirty="0"/>
              <a:t>*Workforce Demand Estimate – 2024-2030 – September 2024</a:t>
            </a:r>
            <a:endParaRPr lang="en-GB" dirty="0"/>
          </a:p>
        </p:txBody>
      </p:sp>
      <p:sp>
        <p:nvSpPr>
          <p:cNvPr id="4" name="Date Placeholder 3">
            <a:extLst>
              <a:ext uri="{FF2B5EF4-FFF2-40B4-BE49-F238E27FC236}">
                <a16:creationId xmlns:a16="http://schemas.microsoft.com/office/drawing/2014/main" id="{BED581F2-EC11-E454-8801-A1EAC1636DB3}"/>
              </a:ext>
            </a:extLst>
          </p:cNvPr>
          <p:cNvSpPr>
            <a:spLocks noGrp="1"/>
          </p:cNvSpPr>
          <p:nvPr>
            <p:ph type="dt" sz="half" idx="2"/>
          </p:nvPr>
        </p:nvSpPr>
        <p:spPr/>
        <p:txBody>
          <a:bodyPr/>
          <a:lstStyle/>
          <a:p>
            <a:fld id="{078BB2A5-0A16-2F48-921F-DC5036414F9D}" type="datetime1">
              <a:rPr lang="en-GB" smtClean="0"/>
              <a:pPr/>
              <a:t>12/11/2025</a:t>
            </a:fld>
            <a:endParaRPr lang="en-GB" dirty="0"/>
          </a:p>
        </p:txBody>
      </p:sp>
      <p:sp>
        <p:nvSpPr>
          <p:cNvPr id="5" name="Slide Number Placeholder 4">
            <a:extLst>
              <a:ext uri="{FF2B5EF4-FFF2-40B4-BE49-F238E27FC236}">
                <a16:creationId xmlns:a16="http://schemas.microsoft.com/office/drawing/2014/main" id="{4D67D507-5208-2A25-E0F7-99026900CF19}"/>
              </a:ext>
            </a:extLst>
          </p:cNvPr>
          <p:cNvSpPr>
            <a:spLocks noGrp="1"/>
          </p:cNvSpPr>
          <p:nvPr>
            <p:ph type="sldNum" sz="quarter" idx="4"/>
          </p:nvPr>
        </p:nvSpPr>
        <p:spPr/>
        <p:txBody>
          <a:bodyPr/>
          <a:lstStyle/>
          <a:p>
            <a:fld id="{CF85E450-92C8-BE48-B8AE-96C8EDDEF665}" type="slidenum">
              <a:rPr lang="en-GB" smtClean="0"/>
              <a:pPr/>
              <a:t>8</a:t>
            </a:fld>
            <a:endParaRPr lang="en-GB" dirty="0"/>
          </a:p>
        </p:txBody>
      </p:sp>
      <p:pic>
        <p:nvPicPr>
          <p:cNvPr id="7" name="Picture 6">
            <a:extLst>
              <a:ext uri="{FF2B5EF4-FFF2-40B4-BE49-F238E27FC236}">
                <a16:creationId xmlns:a16="http://schemas.microsoft.com/office/drawing/2014/main" id="{E6FF9760-0E69-5275-908A-8AE82B3405D6}"/>
              </a:ext>
            </a:extLst>
          </p:cNvPr>
          <p:cNvPicPr>
            <a:picLocks noChangeAspect="1"/>
          </p:cNvPicPr>
          <p:nvPr/>
        </p:nvPicPr>
        <p:blipFill>
          <a:blip r:embed="rId2"/>
          <a:stretch>
            <a:fillRect/>
          </a:stretch>
        </p:blipFill>
        <p:spPr>
          <a:xfrm>
            <a:off x="432000" y="959771"/>
            <a:ext cx="6162764" cy="3223958"/>
          </a:xfrm>
          <a:prstGeom prst="rect">
            <a:avLst/>
          </a:prstGeom>
        </p:spPr>
      </p:pic>
      <p:sp>
        <p:nvSpPr>
          <p:cNvPr id="8" name="Content Placeholder 2">
            <a:extLst>
              <a:ext uri="{FF2B5EF4-FFF2-40B4-BE49-F238E27FC236}">
                <a16:creationId xmlns:a16="http://schemas.microsoft.com/office/drawing/2014/main" id="{C2F7947B-22DA-78B0-FF5C-C0C3966BB2DE}"/>
              </a:ext>
            </a:extLst>
          </p:cNvPr>
          <p:cNvSpPr txBox="1">
            <a:spLocks/>
          </p:cNvSpPr>
          <p:nvPr/>
        </p:nvSpPr>
        <p:spPr>
          <a:xfrm>
            <a:off x="6597739" y="996250"/>
            <a:ext cx="2114261" cy="3569449"/>
          </a:xfrm>
          <a:prstGeom prst="rect">
            <a:avLst/>
          </a:prstGeom>
        </p:spPr>
        <p:txBody>
          <a:bodyPr/>
          <a:lstStyle>
            <a:lvl1pPr marL="190498" indent="-190498" algn="l" defTabSz="761992" rtl="0" eaLnBrk="1" latinLnBrk="0" hangingPunct="1">
              <a:lnSpc>
                <a:spcPct val="100000"/>
              </a:lnSpc>
              <a:spcBef>
                <a:spcPts val="833"/>
              </a:spcBef>
              <a:buClr>
                <a:schemeClr val="accent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571494" indent="-190498" algn="l" defTabSz="761992" rtl="0" eaLnBrk="1" latinLnBrk="0" hangingPunct="1">
              <a:lnSpc>
                <a:spcPct val="100000"/>
              </a:lnSpc>
              <a:spcBef>
                <a:spcPts val="417"/>
              </a:spcBef>
              <a:buClr>
                <a:schemeClr val="accent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52490" indent="-190498" algn="l" defTabSz="761992" rtl="0" eaLnBrk="1" latinLnBrk="0" hangingPunct="1">
              <a:lnSpc>
                <a:spcPct val="100000"/>
              </a:lnSpc>
              <a:spcBef>
                <a:spcPts val="417"/>
              </a:spcBef>
              <a:buClr>
                <a:schemeClr val="accent4"/>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333487" indent="-190498" algn="l" defTabSz="761992" rtl="0" eaLnBrk="1" latinLnBrk="0" hangingPunct="1">
              <a:lnSpc>
                <a:spcPct val="100000"/>
              </a:lnSpc>
              <a:spcBef>
                <a:spcPts val="417"/>
              </a:spcBef>
              <a:buClr>
                <a:schemeClr val="accent4"/>
              </a:buClr>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1714483" indent="-190498" algn="l" defTabSz="761992" rtl="0" eaLnBrk="1" latinLnBrk="0" hangingPunct="1">
              <a:lnSpc>
                <a:spcPct val="100000"/>
              </a:lnSpc>
              <a:spcBef>
                <a:spcPts val="417"/>
              </a:spcBef>
              <a:buClr>
                <a:schemeClr val="accent4"/>
              </a:buClr>
              <a:buFont typeface="Arial" panose="020B0604020202020204" pitchFamily="34" charset="0"/>
              <a:buChar char="•"/>
              <a:defRPr sz="600" kern="1200">
                <a:solidFill>
                  <a:schemeClr val="tx1"/>
                </a:solidFill>
                <a:latin typeface="Arial" panose="020B0604020202020204" pitchFamily="34" charset="0"/>
                <a:ea typeface="+mn-ea"/>
                <a:cs typeface="Arial" panose="020B0604020202020204" pitchFamily="34" charset="0"/>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sz="1000" dirty="0"/>
              <a:t>The existing jobs capability (linked </a:t>
            </a:r>
            <a:r>
              <a:rPr lang="en-US" sz="1000" dirty="0">
                <a:hlinkClick r:id="rId3"/>
              </a:rPr>
              <a:t>here</a:t>
            </a:r>
            <a:r>
              <a:rPr lang="en-US" sz="1000" dirty="0"/>
              <a:t>) was first introduced in 2019.</a:t>
            </a:r>
          </a:p>
          <a:p>
            <a:r>
              <a:rPr lang="en-US" sz="1000" dirty="0"/>
              <a:t>Capability is limited and not used by all members.</a:t>
            </a:r>
          </a:p>
          <a:p>
            <a:r>
              <a:rPr lang="en-US" sz="1000" dirty="0"/>
              <a:t>Year to date talent pool is 6,583 unique individuals.</a:t>
            </a:r>
          </a:p>
          <a:p>
            <a:r>
              <a:rPr lang="en-US" sz="1000" dirty="0"/>
              <a:t>Performance and </a:t>
            </a:r>
            <a:r>
              <a:rPr lang="en-US" sz="1000" dirty="0" err="1"/>
              <a:t>RoI</a:t>
            </a:r>
            <a:r>
              <a:rPr lang="en-US" sz="1000" dirty="0"/>
              <a:t> measures for any potential investment would need to be defined as part of the planning and potential ITT preparation.</a:t>
            </a:r>
          </a:p>
          <a:p>
            <a:r>
              <a:rPr lang="en-US" sz="1000" dirty="0"/>
              <a:t>Based on the sector needing a minimum of 44,600* new people per annum the annual talent pool would need to significantly increase from those accessing the current limited capability. </a:t>
            </a:r>
          </a:p>
          <a:p>
            <a:endParaRPr lang="en-GB" dirty="0"/>
          </a:p>
        </p:txBody>
      </p:sp>
    </p:spTree>
    <p:extLst>
      <p:ext uri="{BB962C8B-B14F-4D97-AF65-F5344CB8AC3E}">
        <p14:creationId xmlns:p14="http://schemas.microsoft.com/office/powerpoint/2010/main" val="114949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82319-649E-EACC-0826-9178EFD8F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FB16F-F905-90AC-4FC8-D7E387855410}"/>
              </a:ext>
            </a:extLst>
          </p:cNvPr>
          <p:cNvSpPr>
            <a:spLocks noGrp="1"/>
          </p:cNvSpPr>
          <p:nvPr>
            <p:ph type="title"/>
          </p:nvPr>
        </p:nvSpPr>
        <p:spPr>
          <a:xfrm>
            <a:off x="431999" y="372600"/>
            <a:ext cx="6509127" cy="205200"/>
          </a:xfrm>
        </p:spPr>
        <p:txBody>
          <a:bodyPr/>
          <a:lstStyle/>
          <a:p>
            <a:r>
              <a:rPr lang="en-US" dirty="0"/>
              <a:t>Current Coverage – Registered Candidates</a:t>
            </a:r>
            <a:br>
              <a:rPr lang="en-US" dirty="0"/>
            </a:br>
            <a:r>
              <a:rPr lang="en-US" sz="1400" b="0" dirty="0"/>
              <a:t>Jan-24 to Oct-25</a:t>
            </a:r>
            <a:endParaRPr lang="en-GB" b="0" dirty="0"/>
          </a:p>
        </p:txBody>
      </p:sp>
      <p:sp>
        <p:nvSpPr>
          <p:cNvPr id="3" name="Footer Placeholder 2">
            <a:extLst>
              <a:ext uri="{FF2B5EF4-FFF2-40B4-BE49-F238E27FC236}">
                <a16:creationId xmlns:a16="http://schemas.microsoft.com/office/drawing/2014/main" id="{62D1C76D-FCDE-AC56-679A-A5D2D67361ED}"/>
              </a:ext>
            </a:extLst>
          </p:cNvPr>
          <p:cNvSpPr>
            <a:spLocks noGrp="1"/>
          </p:cNvSpPr>
          <p:nvPr>
            <p:ph type="ftr" sz="quarter" idx="3"/>
          </p:nvPr>
        </p:nvSpPr>
        <p:spPr/>
        <p:txBody>
          <a:bodyPr/>
          <a:lstStyle/>
          <a:p>
            <a:endParaRPr lang="en-GB" dirty="0"/>
          </a:p>
        </p:txBody>
      </p:sp>
      <p:sp>
        <p:nvSpPr>
          <p:cNvPr id="4" name="Date Placeholder 3">
            <a:extLst>
              <a:ext uri="{FF2B5EF4-FFF2-40B4-BE49-F238E27FC236}">
                <a16:creationId xmlns:a16="http://schemas.microsoft.com/office/drawing/2014/main" id="{687B7AEB-CD07-E373-39AF-DD2E97B0B6C1}"/>
              </a:ext>
            </a:extLst>
          </p:cNvPr>
          <p:cNvSpPr>
            <a:spLocks noGrp="1"/>
          </p:cNvSpPr>
          <p:nvPr>
            <p:ph type="dt" sz="half" idx="2"/>
          </p:nvPr>
        </p:nvSpPr>
        <p:spPr/>
        <p:txBody>
          <a:bodyPr/>
          <a:lstStyle/>
          <a:p>
            <a:fld id="{078BB2A5-0A16-2F48-921F-DC5036414F9D}" type="datetime1">
              <a:rPr lang="en-GB" smtClean="0"/>
              <a:pPr/>
              <a:t>12/11/2025</a:t>
            </a:fld>
            <a:endParaRPr lang="en-GB" dirty="0"/>
          </a:p>
        </p:txBody>
      </p:sp>
      <p:sp>
        <p:nvSpPr>
          <p:cNvPr id="5" name="Slide Number Placeholder 4">
            <a:extLst>
              <a:ext uri="{FF2B5EF4-FFF2-40B4-BE49-F238E27FC236}">
                <a16:creationId xmlns:a16="http://schemas.microsoft.com/office/drawing/2014/main" id="{6AD068AE-A37B-8D2D-FB4F-0F647786F43B}"/>
              </a:ext>
            </a:extLst>
          </p:cNvPr>
          <p:cNvSpPr>
            <a:spLocks noGrp="1"/>
          </p:cNvSpPr>
          <p:nvPr>
            <p:ph type="sldNum" sz="quarter" idx="4"/>
          </p:nvPr>
        </p:nvSpPr>
        <p:spPr/>
        <p:txBody>
          <a:bodyPr/>
          <a:lstStyle/>
          <a:p>
            <a:fld id="{CF85E450-92C8-BE48-B8AE-96C8EDDEF665}" type="slidenum">
              <a:rPr lang="en-GB" smtClean="0"/>
              <a:pPr/>
              <a:t>9</a:t>
            </a:fld>
            <a:endParaRPr lang="en-GB" dirty="0"/>
          </a:p>
        </p:txBody>
      </p:sp>
      <p:pic>
        <p:nvPicPr>
          <p:cNvPr id="9" name="Picture 8">
            <a:extLst>
              <a:ext uri="{FF2B5EF4-FFF2-40B4-BE49-F238E27FC236}">
                <a16:creationId xmlns:a16="http://schemas.microsoft.com/office/drawing/2014/main" id="{B05EE37A-45AD-AEF2-DCC8-427ABAA2AA84}"/>
              </a:ext>
            </a:extLst>
          </p:cNvPr>
          <p:cNvPicPr>
            <a:picLocks noChangeAspect="1"/>
          </p:cNvPicPr>
          <p:nvPr/>
        </p:nvPicPr>
        <p:blipFill>
          <a:blip r:embed="rId2"/>
          <a:stretch>
            <a:fillRect/>
          </a:stretch>
        </p:blipFill>
        <p:spPr>
          <a:xfrm>
            <a:off x="432000" y="971756"/>
            <a:ext cx="6144491" cy="3444702"/>
          </a:xfrm>
          <a:prstGeom prst="rect">
            <a:avLst/>
          </a:prstGeom>
        </p:spPr>
      </p:pic>
      <p:sp>
        <p:nvSpPr>
          <p:cNvPr id="11" name="Content Placeholder 2">
            <a:extLst>
              <a:ext uri="{FF2B5EF4-FFF2-40B4-BE49-F238E27FC236}">
                <a16:creationId xmlns:a16="http://schemas.microsoft.com/office/drawing/2014/main" id="{5AA23606-EC2E-5A61-F3C7-9509CD3E4D3C}"/>
              </a:ext>
            </a:extLst>
          </p:cNvPr>
          <p:cNvSpPr txBox="1">
            <a:spLocks/>
          </p:cNvSpPr>
          <p:nvPr/>
        </p:nvSpPr>
        <p:spPr>
          <a:xfrm>
            <a:off x="6597739" y="996250"/>
            <a:ext cx="2114261" cy="3420207"/>
          </a:xfrm>
          <a:prstGeom prst="rect">
            <a:avLst/>
          </a:prstGeom>
        </p:spPr>
        <p:txBody>
          <a:bodyPr/>
          <a:lstStyle>
            <a:lvl1pPr marL="190498" indent="-190498" algn="l" defTabSz="761992" rtl="0" eaLnBrk="1" latinLnBrk="0" hangingPunct="1">
              <a:lnSpc>
                <a:spcPct val="100000"/>
              </a:lnSpc>
              <a:spcBef>
                <a:spcPts val="833"/>
              </a:spcBef>
              <a:buClr>
                <a:schemeClr val="accent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571494" indent="-190498" algn="l" defTabSz="761992" rtl="0" eaLnBrk="1" latinLnBrk="0" hangingPunct="1">
              <a:lnSpc>
                <a:spcPct val="100000"/>
              </a:lnSpc>
              <a:spcBef>
                <a:spcPts val="417"/>
              </a:spcBef>
              <a:buClr>
                <a:schemeClr val="accent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52490" indent="-190498" algn="l" defTabSz="761992" rtl="0" eaLnBrk="1" latinLnBrk="0" hangingPunct="1">
              <a:lnSpc>
                <a:spcPct val="100000"/>
              </a:lnSpc>
              <a:spcBef>
                <a:spcPts val="417"/>
              </a:spcBef>
              <a:buClr>
                <a:schemeClr val="accent4"/>
              </a:buClr>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333487" indent="-190498" algn="l" defTabSz="761992" rtl="0" eaLnBrk="1" latinLnBrk="0" hangingPunct="1">
              <a:lnSpc>
                <a:spcPct val="100000"/>
              </a:lnSpc>
              <a:spcBef>
                <a:spcPts val="417"/>
              </a:spcBef>
              <a:buClr>
                <a:schemeClr val="accent4"/>
              </a:buClr>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1714483" indent="-190498" algn="l" defTabSz="761992" rtl="0" eaLnBrk="1" latinLnBrk="0" hangingPunct="1">
              <a:lnSpc>
                <a:spcPct val="100000"/>
              </a:lnSpc>
              <a:spcBef>
                <a:spcPts val="417"/>
              </a:spcBef>
              <a:buClr>
                <a:schemeClr val="accent4"/>
              </a:buClr>
              <a:buFont typeface="Arial" panose="020B0604020202020204" pitchFamily="34" charset="0"/>
              <a:buChar char="•"/>
              <a:defRPr sz="600" kern="1200">
                <a:solidFill>
                  <a:schemeClr val="tx1"/>
                </a:solidFill>
                <a:latin typeface="Arial" panose="020B0604020202020204" pitchFamily="34" charset="0"/>
                <a:ea typeface="+mn-ea"/>
                <a:cs typeface="Arial" panose="020B0604020202020204" pitchFamily="34" charset="0"/>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dirty="0"/>
              <a:t>8,475 registrations since 2024 that have location data. </a:t>
            </a:r>
          </a:p>
          <a:p>
            <a:r>
              <a:rPr lang="en-US" dirty="0"/>
              <a:t>Postcode was not a mandatory field until 2025 as such the 8,475 is predominantly made up of the 6,583 2025 YTD registrations.</a:t>
            </a:r>
          </a:p>
          <a:p>
            <a:r>
              <a:rPr lang="en-US" dirty="0"/>
              <a:t>UK wide reach and awareness demonstrated.</a:t>
            </a:r>
          </a:p>
          <a:p>
            <a:endParaRPr lang="en-GB" dirty="0"/>
          </a:p>
        </p:txBody>
      </p:sp>
    </p:spTree>
    <p:extLst>
      <p:ext uri="{BB962C8B-B14F-4D97-AF65-F5344CB8AC3E}">
        <p14:creationId xmlns:p14="http://schemas.microsoft.com/office/powerpoint/2010/main" val="3065828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heme/theme1.xml><?xml version="1.0" encoding="utf-8"?>
<a:theme xmlns:a="http://schemas.openxmlformats.org/drawingml/2006/main" name="Office Theme">
  <a:themeElements>
    <a:clrScheme name="Custom 1">
      <a:dk1>
        <a:srgbClr val="535654"/>
      </a:dk1>
      <a:lt1>
        <a:srgbClr val="FFFFFF"/>
      </a:lt1>
      <a:dk2>
        <a:srgbClr val="002F6C"/>
      </a:dk2>
      <a:lt2>
        <a:srgbClr val="E7E6E6"/>
      </a:lt2>
      <a:accent1>
        <a:srgbClr val="002F6C"/>
      </a:accent1>
      <a:accent2>
        <a:srgbClr val="A7D300"/>
      </a:accent2>
      <a:accent3>
        <a:srgbClr val="00B92F"/>
      </a:accent3>
      <a:accent4>
        <a:srgbClr val="9BCBEB"/>
      </a:accent4>
      <a:accent5>
        <a:srgbClr val="00481F"/>
      </a:accent5>
      <a:accent6>
        <a:srgbClr val="FFCD00"/>
      </a:accent6>
      <a:hlink>
        <a:srgbClr val="981D95"/>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C40F33D-586B-4033-BA2B-149BBB592A6F}" vid="{22ED0C70-632F-4AC1-BF60-F0B3ED0074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d110d47f-e848-431c-9c6e-b6fcf62d3889">XC4X7Z577NEC-711643422-149</_dlc_DocId>
    <_dlc_DocIdUrl xmlns="d110d47f-e848-431c-9c6e-b6fcf62d3889">
      <Url>https://euskillsltd.sharepoint.com/sites/EUSTemplates/_layouts/15/DocIdRedir.aspx?ID=XC4X7Z577NEC-711643422-149</Url>
      <Description>XC4X7Z577NEC-711643422-149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D1143792CC80B40B41B2C9F1ADE6C54" ma:contentTypeVersion="4" ma:contentTypeDescription="Create a new document." ma:contentTypeScope="" ma:versionID="d9b25372ea5938dd0c3536f8cedbd045">
  <xsd:schema xmlns:xsd="http://www.w3.org/2001/XMLSchema" xmlns:xs="http://www.w3.org/2001/XMLSchema" xmlns:p="http://schemas.microsoft.com/office/2006/metadata/properties" xmlns:ns2="d110d47f-e848-431c-9c6e-b6fcf62d3889" xmlns:ns3="496c9883-ed70-4222-849c-106181d46a16" targetNamespace="http://schemas.microsoft.com/office/2006/metadata/properties" ma:root="true" ma:fieldsID="38f9b85b42413c2e5123157428b449a1" ns2:_="" ns3:_="">
    <xsd:import namespace="d110d47f-e848-431c-9c6e-b6fcf62d3889"/>
    <xsd:import namespace="496c9883-ed70-4222-849c-106181d46a1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0d47f-e848-431c-9c6e-b6fcf62d38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96c9883-ed70-4222-849c-106181d46a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D7ED59-81D0-4005-B08D-C5E9A116C3CC}">
  <ds:schemaRefs>
    <ds:schemaRef ds:uri="http://schemas.microsoft.com/sharepoint/v3/contenttype/forms"/>
  </ds:schemaRefs>
</ds:datastoreItem>
</file>

<file path=customXml/itemProps2.xml><?xml version="1.0" encoding="utf-8"?>
<ds:datastoreItem xmlns:ds="http://schemas.openxmlformats.org/officeDocument/2006/customXml" ds:itemID="{831220E9-7223-4960-9AFC-A1A6654C2E8F}">
  <ds:schemaRefs>
    <ds:schemaRef ds:uri="http://schemas.microsoft.com/sharepoint/events"/>
  </ds:schemaRefs>
</ds:datastoreItem>
</file>

<file path=customXml/itemProps3.xml><?xml version="1.0" encoding="utf-8"?>
<ds:datastoreItem xmlns:ds="http://schemas.openxmlformats.org/officeDocument/2006/customXml" ds:itemID="{36496DF1-A837-459A-B3AF-C7C478A16B34}">
  <ds:schemaRefs>
    <ds:schemaRef ds:uri="http://schemas.microsoft.com/office/2006/metadata/properties"/>
    <ds:schemaRef ds:uri="http://schemas.microsoft.com/office/infopath/2007/PartnerControls"/>
    <ds:schemaRef ds:uri="50424681-c54e-41f5-9097-9c3351a31e76"/>
    <ds:schemaRef ds:uri="42f13897-32e6-4e47-8e42-37e061557496"/>
    <ds:schemaRef ds:uri="d110d47f-e848-431c-9c6e-b6fcf62d3889"/>
  </ds:schemaRefs>
</ds:datastoreItem>
</file>

<file path=customXml/itemProps4.xml><?xml version="1.0" encoding="utf-8"?>
<ds:datastoreItem xmlns:ds="http://schemas.openxmlformats.org/officeDocument/2006/customXml" ds:itemID="{3269F187-1FFE-4234-895F-4D0E3230F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0d47f-e848-431c-9c6e-b6fcf62d3889"/>
    <ds:schemaRef ds:uri="496c9883-ed70-4222-849c-106181d46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aad8ed2-a4e2-4169-8840-beb159057b08}" enabled="0" method="" siteId="{0aad8ed2-a4e2-4169-8840-beb159057b08}" removed="1"/>
</clbl:labelList>
</file>

<file path=docProps/app.xml><?xml version="1.0" encoding="utf-8"?>
<Properties xmlns="http://schemas.openxmlformats.org/officeDocument/2006/extended-properties" xmlns:vt="http://schemas.openxmlformats.org/officeDocument/2006/docPropsVTypes">
  <Template>New EUS only Template</Template>
  <TotalTime>0</TotalTime>
  <Words>3350</Words>
  <Application>Microsoft Office PowerPoint</Application>
  <PresentationFormat>On-screen Show (16:9)</PresentationFormat>
  <Paragraphs>245</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A vision… and ambition…</vt:lpstr>
      <vt:lpstr>Introduction</vt:lpstr>
      <vt:lpstr>UK Wide Need</vt:lpstr>
      <vt:lpstr>Capabilities</vt:lpstr>
      <vt:lpstr>Energy &amp; Utility Skills Partnership 2025-30 Skills Strategy Alignment</vt:lpstr>
      <vt:lpstr>PowerPoint Presentation</vt:lpstr>
      <vt:lpstr>Funding</vt:lpstr>
      <vt:lpstr>Current Performance – 2025 YTD Energy &amp; Utilities Careers &amp; Jobs at October 2025</vt:lpstr>
      <vt:lpstr>Current Coverage – Registered Candidates Jan-24 to Oct-25</vt:lpstr>
      <vt:lpstr>Current Coverage – Job Adverts Jan-24 to Octo-25</vt:lpstr>
      <vt:lpstr>Potential ITT – Specialist Expertise</vt:lpstr>
      <vt:lpstr>Introducing Fresh Egg</vt:lpstr>
      <vt:lpstr>The Fresh Egg team</vt:lpstr>
      <vt:lpstr>Timeline</vt:lpstr>
      <vt:lpstr>POC WIP Feedback</vt:lpstr>
      <vt:lpstr>POC WIP Feedback</vt:lpstr>
      <vt:lpstr>POC WIP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Cox</dc:creator>
  <cp:lastModifiedBy>Paul Cox</cp:lastModifiedBy>
  <cp:revision>2</cp:revision>
  <cp:lastPrinted>2017-05-04T09:00:43Z</cp:lastPrinted>
  <dcterms:created xsi:type="dcterms:W3CDTF">2025-10-27T15:59:24Z</dcterms:created>
  <dcterms:modified xsi:type="dcterms:W3CDTF">2025-11-12T12:01:58Z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CD653459-34D8-4C6A-AA4C-32CAD8837DCF</vt:lpwstr>
  </property>
  <property fmtid="{D5CDD505-2E9C-101B-9397-08002B2CF9AE}" pid="3" name="ArticulatePath">
    <vt:lpwstr>EU Skills Branded Powerpoint Template</vt:lpwstr>
  </property>
  <property fmtid="{D5CDD505-2E9C-101B-9397-08002B2CF9AE}" pid="4" name="ContentTypeId">
    <vt:lpwstr>0x010100DD1143792CC80B40B41B2C9F1ADE6C54</vt:lpwstr>
  </property>
  <property fmtid="{D5CDD505-2E9C-101B-9397-08002B2CF9AE}" pid="5" name="MediaServiceImageTags">
    <vt:lpwstr/>
  </property>
  <property fmtid="{D5CDD505-2E9C-101B-9397-08002B2CF9AE}" pid="6" name="_dlc_DocIdItemGuid">
    <vt:lpwstr>50bf36a7-2ef4-4bca-8347-9c0540961c6f</vt:lpwstr>
  </property>
  <property fmtid="{D5CDD505-2E9C-101B-9397-08002B2CF9AE}" pid="7" name="Order">
    <vt:r8>9841800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