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x="9144000" cy="5143500" type="screen16x9"/>
  <p:notesSz cx="9929813" cy="67992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BED48-FC94-324B-BBEF-6EE5FA01DF9B}" v="16" dt="2025-06-19T12:39:09.532"/>
    <p1510:client id="{46E73EB8-507E-4347-B56C-ACB9CA55E61B}" v="1" dt="2025-06-18T15:41:57.7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pindler" userId="S::lisa.spindler@euskills.co.uk::21508f45-7485-4a50-9384-f20bb8c069a0" providerId="AD" clId="Web-{39DBED48-FC94-324B-BBEF-6EE5FA01DF9B}"/>
    <pc:docChg chg="modSld">
      <pc:chgData name="Lisa Spindler" userId="S::lisa.spindler@euskills.co.uk::21508f45-7485-4a50-9384-f20bb8c069a0" providerId="AD" clId="Web-{39DBED48-FC94-324B-BBEF-6EE5FA01DF9B}" dt="2025-06-19T12:39:07.141" v="11"/>
      <pc:docMkLst>
        <pc:docMk/>
      </pc:docMkLst>
      <pc:sldChg chg="modSp">
        <pc:chgData name="Lisa Spindler" userId="S::lisa.spindler@euskills.co.uk::21508f45-7485-4a50-9384-f20bb8c069a0" providerId="AD" clId="Web-{39DBED48-FC94-324B-BBEF-6EE5FA01DF9B}" dt="2025-06-19T12:39:07.141" v="11"/>
        <pc:sldMkLst>
          <pc:docMk/>
          <pc:sldMk cId="0" sldId="259"/>
        </pc:sldMkLst>
        <pc:graphicFrameChg chg="mod modGraphic">
          <ac:chgData name="Lisa Spindler" userId="S::lisa.spindler@euskills.co.uk::21508f45-7485-4a50-9384-f20bb8c069a0" providerId="AD" clId="Web-{39DBED48-FC94-324B-BBEF-6EE5FA01DF9B}" dt="2025-06-19T12:39:07.141" v="11"/>
          <ac:graphicFrameMkLst>
            <pc:docMk/>
            <pc:sldMk cId="0" sldId="259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25553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25553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25553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25553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525553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8818" y="152444"/>
            <a:ext cx="2263178" cy="6476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018" y="241914"/>
            <a:ext cx="8617963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6334" y="1364138"/>
            <a:ext cx="4373245" cy="346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60556" y="4767886"/>
            <a:ext cx="20251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525553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32.xml"/><Relationship Id="rId7" Type="http://schemas.openxmlformats.org/officeDocument/2006/relationships/image" Target="../media/image19.jp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slide" Target="slide29.xml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chi.mp/euskills/members-bulletin-august-17985771" TargetMode="External"/><Relationship Id="rId3" Type="http://schemas.openxmlformats.org/officeDocument/2006/relationships/hyperlink" Target="https://mailchi.mp/euskills/online-job-postings-nations-regions" TargetMode="External"/><Relationship Id="rId7" Type="http://schemas.openxmlformats.org/officeDocument/2006/relationships/hyperlink" Target="https://euskillsltd.sharepoint.com/sites/IN-Hub/SitePages/Diversity-%26-Inclusion-Industry-Profiles.aspx" TargetMode="External"/><Relationship Id="rId2" Type="http://schemas.openxmlformats.org/officeDocument/2006/relationships/hyperlink" Target="https://www.euskills.co.uk/members-updates/data-research-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skills.co.uk/2024/09/12/the-energy-and-utilities-sector-workforce-demand-estimates-2024-to-2030/" TargetMode="External"/><Relationship Id="rId5" Type="http://schemas.openxmlformats.org/officeDocument/2006/relationships/hyperlink" Target="https://mailchi.mp/euskills/members-bulletin-august" TargetMode="External"/><Relationship Id="rId10" Type="http://schemas.openxmlformats.org/officeDocument/2006/relationships/hyperlink" Target="https://mailchi.mp/euskills/apprenticeships-online-job-postings-25" TargetMode="External"/><Relationship Id="rId4" Type="http://schemas.openxmlformats.org/officeDocument/2006/relationships/hyperlink" Target="https://mailchi.mp/euskills/online-job-postings-nations-regions-17981337" TargetMode="External"/><Relationship Id="rId9" Type="http://schemas.openxmlformats.org/officeDocument/2006/relationships/hyperlink" Target="https://mailchi.mp/euskills/gas-networks-online-job-postings-17987537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euskills-awards-2025.cfp.lineup.ninja/respond/3ead3c20-40f1-46a2-9fa9-3ed8c4e3e0d1/cfp/f4c8cc93-e818-4e0e-ac3b-a233f1236904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euskills-awards-2025.cfp.lineup.ninja/respond/3ead3c20-40f1-46a2-9fa9-3ed8c4e3e0d1/cfp/f4c8cc93-e818-4e0e-ac3b-a233f1236904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www.euskills.co.uk/wp-content/uploads/2025_EUS_Conference_Sponsorship_Brochure_v3.pdf" TargetMode="External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10" Type="http://schemas.openxmlformats.org/officeDocument/2006/relationships/image" Target="../media/image63.jpg"/><Relationship Id="rId4" Type="http://schemas.openxmlformats.org/officeDocument/2006/relationships/image" Target="../media/image56.png"/><Relationship Id="rId9" Type="http://schemas.openxmlformats.org/officeDocument/2006/relationships/image" Target="../media/image62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" y="1249603"/>
            <a:ext cx="5982335" cy="3894454"/>
          </a:xfrm>
          <a:custGeom>
            <a:avLst/>
            <a:gdLst/>
            <a:ahLst/>
            <a:cxnLst/>
            <a:rect l="l" t="t" r="r" b="b"/>
            <a:pathLst>
              <a:path w="5982335" h="3894454">
                <a:moveTo>
                  <a:pt x="1945627" y="1315694"/>
                </a:moveTo>
                <a:lnTo>
                  <a:pt x="1461935" y="454596"/>
                </a:lnTo>
                <a:lnTo>
                  <a:pt x="1220114" y="24041"/>
                </a:lnTo>
                <a:lnTo>
                  <a:pt x="1139901" y="210337"/>
                </a:lnTo>
                <a:lnTo>
                  <a:pt x="899299" y="769188"/>
                </a:lnTo>
                <a:lnTo>
                  <a:pt x="12" y="1102080"/>
                </a:lnTo>
                <a:lnTo>
                  <a:pt x="0" y="1262265"/>
                </a:lnTo>
                <a:lnTo>
                  <a:pt x="1945589" y="1315694"/>
                </a:lnTo>
                <a:close/>
              </a:path>
              <a:path w="5982335" h="3894454">
                <a:moveTo>
                  <a:pt x="2059609" y="2500960"/>
                </a:moveTo>
                <a:lnTo>
                  <a:pt x="686536" y="2171928"/>
                </a:lnTo>
                <a:lnTo>
                  <a:pt x="12" y="2007425"/>
                </a:lnTo>
                <a:lnTo>
                  <a:pt x="0" y="2275954"/>
                </a:lnTo>
                <a:lnTo>
                  <a:pt x="450113" y="2659100"/>
                </a:lnTo>
                <a:lnTo>
                  <a:pt x="900226" y="3042234"/>
                </a:lnTo>
                <a:lnTo>
                  <a:pt x="948791" y="3326130"/>
                </a:lnTo>
                <a:lnTo>
                  <a:pt x="1045908" y="3893896"/>
                </a:lnTo>
                <a:lnTo>
                  <a:pt x="1521472" y="3893896"/>
                </a:lnTo>
                <a:lnTo>
                  <a:pt x="1790534" y="3197428"/>
                </a:lnTo>
                <a:lnTo>
                  <a:pt x="2059609" y="2500960"/>
                </a:lnTo>
                <a:close/>
              </a:path>
              <a:path w="5982335" h="3894454">
                <a:moveTo>
                  <a:pt x="3832352" y="445808"/>
                </a:moveTo>
                <a:lnTo>
                  <a:pt x="2968371" y="467461"/>
                </a:lnTo>
                <a:lnTo>
                  <a:pt x="2197633" y="155816"/>
                </a:lnTo>
                <a:lnTo>
                  <a:pt x="1812277" y="0"/>
                </a:lnTo>
                <a:lnTo>
                  <a:pt x="3033801" y="1093470"/>
                </a:lnTo>
                <a:lnTo>
                  <a:pt x="3121291" y="1022515"/>
                </a:lnTo>
                <a:lnTo>
                  <a:pt x="3805656" y="467461"/>
                </a:lnTo>
                <a:lnTo>
                  <a:pt x="3832352" y="445808"/>
                </a:lnTo>
                <a:close/>
              </a:path>
              <a:path w="5982335" h="3894454">
                <a:moveTo>
                  <a:pt x="4139857" y="3893896"/>
                </a:moveTo>
                <a:lnTo>
                  <a:pt x="3761473" y="3523513"/>
                </a:lnTo>
                <a:lnTo>
                  <a:pt x="3572281" y="3338309"/>
                </a:lnTo>
                <a:lnTo>
                  <a:pt x="3172117" y="3893896"/>
                </a:lnTo>
                <a:lnTo>
                  <a:pt x="4139857" y="3893896"/>
                </a:lnTo>
                <a:close/>
              </a:path>
              <a:path w="5982335" h="3894454">
                <a:moveTo>
                  <a:pt x="5789688" y="2201583"/>
                </a:moveTo>
                <a:lnTo>
                  <a:pt x="4777333" y="1468666"/>
                </a:lnTo>
                <a:lnTo>
                  <a:pt x="4621949" y="1208874"/>
                </a:lnTo>
                <a:lnTo>
                  <a:pt x="4330306" y="721131"/>
                </a:lnTo>
                <a:lnTo>
                  <a:pt x="4220032" y="1750110"/>
                </a:lnTo>
                <a:lnTo>
                  <a:pt x="5397284" y="2088718"/>
                </a:lnTo>
                <a:lnTo>
                  <a:pt x="5789688" y="2201583"/>
                </a:lnTo>
                <a:close/>
              </a:path>
              <a:path w="5982335" h="3894454">
                <a:moveTo>
                  <a:pt x="5981954" y="2660053"/>
                </a:moveTo>
                <a:lnTo>
                  <a:pt x="4994821" y="2706814"/>
                </a:lnTo>
                <a:lnTo>
                  <a:pt x="4501273" y="2730195"/>
                </a:lnTo>
                <a:lnTo>
                  <a:pt x="4759210" y="3118104"/>
                </a:lnTo>
                <a:lnTo>
                  <a:pt x="5275097" y="3893896"/>
                </a:lnTo>
                <a:lnTo>
                  <a:pt x="5637352" y="3893896"/>
                </a:lnTo>
                <a:lnTo>
                  <a:pt x="5519775" y="3327069"/>
                </a:lnTo>
                <a:lnTo>
                  <a:pt x="5821781" y="2891180"/>
                </a:lnTo>
                <a:lnTo>
                  <a:pt x="5981954" y="2660053"/>
                </a:lnTo>
                <a:close/>
              </a:path>
            </a:pathLst>
          </a:custGeom>
          <a:solidFill>
            <a:srgbClr val="FFFFFF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1804" y="228828"/>
            <a:ext cx="2747092" cy="79686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541" y="2342085"/>
            <a:ext cx="6781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latin typeface="Arial"/>
                <a:cs typeface="Arial"/>
              </a:rPr>
              <a:t>Energy</a:t>
            </a:r>
            <a:r>
              <a:rPr sz="2000" b="1" spc="-5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&amp;</a:t>
            </a:r>
            <a:r>
              <a:rPr sz="2000" b="1" spc="-3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Utility</a:t>
            </a:r>
            <a:r>
              <a:rPr sz="2000" b="1" spc="-7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Skills</a:t>
            </a:r>
            <a:r>
              <a:rPr sz="2000" b="1" spc="-3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Partnership</a:t>
            </a:r>
            <a:r>
              <a:rPr sz="2000" b="1" spc="-6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CEO</a:t>
            </a:r>
            <a:r>
              <a:rPr sz="2000" b="1" spc="-4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Council</a:t>
            </a:r>
            <a:r>
              <a:rPr sz="2000" b="1" spc="-55">
                <a:latin typeface="Arial"/>
                <a:cs typeface="Arial"/>
              </a:rPr>
              <a:t> </a:t>
            </a:r>
            <a:r>
              <a:rPr sz="2000" b="1" spc="-10">
                <a:latin typeface="Arial"/>
                <a:cs typeface="Arial"/>
              </a:rPr>
              <a:t>Meeting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1" y="2764833"/>
            <a:ext cx="6240780" cy="102044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0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sz="20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1000"/>
              </a:spcBef>
              <a:tabLst>
                <a:tab pos="1086485" algn="l"/>
              </a:tabLst>
            </a:pPr>
            <a:r>
              <a:rPr sz="1600" b="1" spc="-10">
                <a:solidFill>
                  <a:srgbClr val="9BCAEB"/>
                </a:solidFill>
                <a:latin typeface="Arial"/>
                <a:cs typeface="Arial"/>
              </a:rPr>
              <a:t>Location</a:t>
            </a:r>
            <a:r>
              <a:rPr sz="1600" spc="-10">
                <a:solidFill>
                  <a:srgbClr val="9BCAEB"/>
                </a:solidFill>
                <a:latin typeface="Arial"/>
                <a:cs typeface="Arial"/>
              </a:rPr>
              <a:t>: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	Royal</a:t>
            </a:r>
            <a:r>
              <a:rPr sz="1600" spc="-95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Academy</a:t>
            </a:r>
            <a:r>
              <a:rPr sz="1600" spc="-25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of</a:t>
            </a:r>
            <a:r>
              <a:rPr sz="1600" spc="-20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Engineering,</a:t>
            </a:r>
            <a:r>
              <a:rPr sz="1600" spc="-40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3</a:t>
            </a:r>
            <a:r>
              <a:rPr sz="1600" spc="-35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Carlton</a:t>
            </a:r>
            <a:r>
              <a:rPr sz="1600" spc="-20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House</a:t>
            </a:r>
            <a:r>
              <a:rPr sz="1600" spc="-50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9BCAEB"/>
                </a:solidFill>
                <a:latin typeface="Arial"/>
                <a:cs typeface="Arial"/>
              </a:rPr>
              <a:t>Terrace, 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London</a:t>
            </a:r>
            <a:r>
              <a:rPr sz="1600" spc="-25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9BCAEB"/>
                </a:solidFill>
                <a:latin typeface="Arial"/>
                <a:cs typeface="Arial"/>
              </a:rPr>
              <a:t>SW1Y</a:t>
            </a:r>
            <a:r>
              <a:rPr sz="1600" spc="-55">
                <a:solidFill>
                  <a:srgbClr val="9BCAEB"/>
                </a:solidFill>
                <a:latin typeface="Arial"/>
                <a:cs typeface="Arial"/>
              </a:rPr>
              <a:t> </a:t>
            </a:r>
            <a:r>
              <a:rPr sz="1600" spc="-25">
                <a:solidFill>
                  <a:srgbClr val="9BCAEB"/>
                </a:solidFill>
                <a:latin typeface="Arial"/>
                <a:cs typeface="Arial"/>
              </a:rPr>
              <a:t>5DG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Terms</a:t>
            </a:r>
            <a:r>
              <a:rPr sz="2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2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Reference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-</a:t>
            </a:r>
            <a:r>
              <a:rPr sz="2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Purpose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702627" y="1399794"/>
            <a:ext cx="7505065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7555">
              <a:lnSpc>
                <a:spcPct val="130000"/>
              </a:lnSpc>
              <a:spcBef>
                <a:spcPts val="100"/>
              </a:spcBef>
            </a:pPr>
            <a:r>
              <a:rPr sz="1800">
                <a:latin typeface="Arial"/>
                <a:cs typeface="Arial"/>
              </a:rPr>
              <a:t>The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Social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Inclusion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Forum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will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lead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delivery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social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impact </a:t>
            </a:r>
            <a:r>
              <a:rPr sz="1800">
                <a:latin typeface="Arial"/>
                <a:cs typeface="Arial"/>
              </a:rPr>
              <a:t>commitment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(compact)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supporting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actions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that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aim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achieve: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Arial"/>
              <a:cs typeface="Arial"/>
            </a:endParaRPr>
          </a:p>
          <a:p>
            <a:pPr marL="88265" marR="5080">
              <a:lnSpc>
                <a:spcPct val="130000"/>
              </a:lnSpc>
            </a:pPr>
            <a:r>
              <a:rPr sz="1800" b="1" i="1">
                <a:latin typeface="Arial"/>
                <a:cs typeface="Arial"/>
              </a:rPr>
              <a:t>“a</a:t>
            </a:r>
            <a:r>
              <a:rPr sz="1800" b="1" i="1" spc="-4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sustainable</a:t>
            </a:r>
            <a:r>
              <a:rPr sz="1800" b="1" i="1" spc="-3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clean</a:t>
            </a:r>
            <a:r>
              <a:rPr sz="1800" b="1" i="1" spc="-3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energy</a:t>
            </a:r>
            <a:r>
              <a:rPr sz="1800" b="1" i="1" spc="-3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workforce</a:t>
            </a:r>
            <a:r>
              <a:rPr sz="1800" b="1" i="1" spc="-3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that</a:t>
            </a:r>
            <a:r>
              <a:rPr sz="1800" b="1" i="1" spc="-3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is</a:t>
            </a:r>
            <a:r>
              <a:rPr sz="1800" b="1" i="1" spc="-3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representative</a:t>
            </a:r>
            <a:r>
              <a:rPr sz="1800" b="1" i="1" spc="-2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of</a:t>
            </a:r>
            <a:r>
              <a:rPr sz="1800" b="1" i="1" spc="-30">
                <a:latin typeface="Arial"/>
                <a:cs typeface="Arial"/>
              </a:rPr>
              <a:t> </a:t>
            </a:r>
            <a:r>
              <a:rPr sz="1800" b="1" i="1" spc="-10">
                <a:latin typeface="Arial"/>
                <a:cs typeface="Arial"/>
              </a:rPr>
              <a:t>local </a:t>
            </a:r>
            <a:r>
              <a:rPr sz="1800" b="1" i="1">
                <a:latin typeface="Arial"/>
                <a:cs typeface="Arial"/>
              </a:rPr>
              <a:t>communities</a:t>
            </a:r>
            <a:r>
              <a:rPr sz="1800" b="1" i="1" spc="-4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and</a:t>
            </a:r>
            <a:r>
              <a:rPr sz="1800" b="1" i="1" spc="-4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accessible</a:t>
            </a:r>
            <a:r>
              <a:rPr sz="1800" b="1" i="1" spc="-2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to</a:t>
            </a:r>
            <a:r>
              <a:rPr sz="1800" b="1" i="1" spc="-4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all,</a:t>
            </a:r>
            <a:r>
              <a:rPr sz="1800" b="1" i="1" spc="-4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where</a:t>
            </a:r>
            <a:r>
              <a:rPr sz="1800" b="1" i="1" spc="-4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everyone</a:t>
            </a:r>
            <a:r>
              <a:rPr sz="1800" b="1" i="1" spc="-2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is</a:t>
            </a:r>
            <a:r>
              <a:rPr sz="1800" b="1" i="1" spc="-4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included</a:t>
            </a:r>
            <a:r>
              <a:rPr sz="1800" b="1" i="1" spc="-55">
                <a:latin typeface="Arial"/>
                <a:cs typeface="Arial"/>
              </a:rPr>
              <a:t> </a:t>
            </a:r>
            <a:r>
              <a:rPr sz="1800" b="1" i="1" spc="-25">
                <a:latin typeface="Arial"/>
                <a:cs typeface="Arial"/>
              </a:rPr>
              <a:t>and </a:t>
            </a:r>
            <a:r>
              <a:rPr sz="1800" b="1" i="1">
                <a:latin typeface="Arial"/>
                <a:cs typeface="Arial"/>
              </a:rPr>
              <a:t>empowered</a:t>
            </a:r>
            <a:r>
              <a:rPr sz="1800" b="1" i="1" spc="-3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to</a:t>
            </a:r>
            <a:r>
              <a:rPr sz="1800" b="1" i="1" spc="-4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succeed,</a:t>
            </a:r>
            <a:r>
              <a:rPr sz="1800" b="1" i="1" spc="-25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regardless</a:t>
            </a:r>
            <a:r>
              <a:rPr sz="1800" b="1" i="1" spc="-3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of</a:t>
            </a:r>
            <a:r>
              <a:rPr sz="1800" b="1" i="1" spc="-50">
                <a:latin typeface="Arial"/>
                <a:cs typeface="Arial"/>
              </a:rPr>
              <a:t> </a:t>
            </a:r>
            <a:r>
              <a:rPr sz="1800" b="1" i="1">
                <a:latin typeface="Arial"/>
                <a:cs typeface="Arial"/>
              </a:rPr>
              <a:t>their</a:t>
            </a:r>
            <a:r>
              <a:rPr sz="1800" b="1" i="1" spc="-40">
                <a:latin typeface="Arial"/>
                <a:cs typeface="Arial"/>
              </a:rPr>
              <a:t> </a:t>
            </a:r>
            <a:r>
              <a:rPr sz="1800" b="1" i="1" spc="-10">
                <a:latin typeface="Arial"/>
                <a:cs typeface="Arial"/>
              </a:rPr>
              <a:t>background.”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Social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Inclusion</a:t>
            </a:r>
            <a:r>
              <a:rPr sz="2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Forum</a:t>
            </a: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-</a:t>
            </a:r>
            <a:r>
              <a:rPr sz="2400" b="1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623845" y="1075003"/>
            <a:ext cx="7250430" cy="29857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55"/>
              </a:spcBef>
              <a:buClr>
                <a:srgbClr val="00B82E"/>
              </a:buClr>
              <a:buAutoNum type="arabicPeriod"/>
              <a:tabLst>
                <a:tab pos="354965" algn="l"/>
              </a:tabLst>
            </a:pPr>
            <a:r>
              <a:rPr sz="1500">
                <a:latin typeface="Arial"/>
                <a:cs typeface="Arial"/>
              </a:rPr>
              <a:t>Agree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and</a:t>
            </a:r>
            <a:r>
              <a:rPr sz="1500" spc="-4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deliver</a:t>
            </a:r>
            <a:r>
              <a:rPr sz="1500" spc="-20">
                <a:latin typeface="Arial"/>
                <a:cs typeface="Arial"/>
              </a:rPr>
              <a:t> </a:t>
            </a:r>
            <a:r>
              <a:rPr sz="1500" b="1">
                <a:latin typeface="Arial"/>
                <a:cs typeface="Arial"/>
              </a:rPr>
              <a:t>outcomes</a:t>
            </a:r>
            <a:r>
              <a:rPr sz="1500" b="1" spc="-35">
                <a:latin typeface="Arial"/>
                <a:cs typeface="Arial"/>
              </a:rPr>
              <a:t> </a:t>
            </a:r>
            <a:r>
              <a:rPr sz="1500" spc="-20">
                <a:latin typeface="Arial"/>
                <a:cs typeface="Arial"/>
              </a:rPr>
              <a:t>that:</a:t>
            </a:r>
            <a:endParaRPr sz="1500">
              <a:latin typeface="Arial"/>
              <a:cs typeface="Arial"/>
            </a:endParaRPr>
          </a:p>
          <a:p>
            <a:pPr marL="582930" marR="7620" lvl="1" indent="-189230">
              <a:lnSpc>
                <a:spcPts val="1490"/>
              </a:lnSpc>
              <a:spcBef>
                <a:spcPts val="585"/>
              </a:spcBef>
              <a:buClr>
                <a:srgbClr val="00B82E"/>
              </a:buClr>
              <a:buFont typeface="Courier New"/>
              <a:buChar char="o"/>
              <a:tabLst>
                <a:tab pos="584200" algn="l"/>
              </a:tabLst>
            </a:pPr>
            <a:r>
              <a:rPr sz="1300">
                <a:latin typeface="Arial"/>
                <a:cs typeface="Arial"/>
              </a:rPr>
              <a:t>address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attraction,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recruitment,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retention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progression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challenges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6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inform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support 	</a:t>
            </a:r>
            <a:r>
              <a:rPr sz="1300">
                <a:latin typeface="Arial"/>
                <a:cs typeface="Arial"/>
              </a:rPr>
              <a:t>delivery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of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Clean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Energy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Mission.</a:t>
            </a:r>
            <a:endParaRPr sz="1300">
              <a:latin typeface="Arial"/>
              <a:cs typeface="Arial"/>
            </a:endParaRPr>
          </a:p>
          <a:p>
            <a:pPr marL="582930" lvl="1" indent="-189230">
              <a:lnSpc>
                <a:spcPct val="100000"/>
              </a:lnSpc>
              <a:spcBef>
                <a:spcPts val="280"/>
              </a:spcBef>
              <a:buClr>
                <a:srgbClr val="00B82E"/>
              </a:buClr>
              <a:buFont typeface="Courier New"/>
              <a:buChar char="o"/>
              <a:tabLst>
                <a:tab pos="582930" algn="l"/>
              </a:tabLst>
            </a:pPr>
            <a:r>
              <a:rPr sz="1300">
                <a:latin typeface="Arial"/>
                <a:cs typeface="Arial"/>
              </a:rPr>
              <a:t>Ensure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clear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links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real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jobs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progression </a:t>
            </a:r>
            <a:r>
              <a:rPr sz="1300" spc="-10">
                <a:latin typeface="Arial"/>
                <a:cs typeface="Arial"/>
              </a:rPr>
              <a:t>pathways.</a:t>
            </a:r>
            <a:endParaRPr sz="1300">
              <a:latin typeface="Arial"/>
              <a:cs typeface="Arial"/>
            </a:endParaRPr>
          </a:p>
          <a:p>
            <a:pPr marL="582930" marR="5080" lvl="1" indent="-189230">
              <a:lnSpc>
                <a:spcPts val="1490"/>
              </a:lnSpc>
              <a:spcBef>
                <a:spcPts val="420"/>
              </a:spcBef>
              <a:buClr>
                <a:srgbClr val="00B82E"/>
              </a:buClr>
              <a:buFont typeface="Courier New"/>
              <a:buChar char="o"/>
              <a:tabLst>
                <a:tab pos="584200" algn="l"/>
              </a:tabLst>
            </a:pPr>
            <a:r>
              <a:rPr sz="1300">
                <a:latin typeface="Arial"/>
                <a:cs typeface="Arial"/>
              </a:rPr>
              <a:t>Leverage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opportunities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presented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by</a:t>
            </a:r>
            <a:r>
              <a:rPr sz="1300" spc="-5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existing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government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5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EDI/social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mobility</a:t>
            </a:r>
            <a:r>
              <a:rPr sz="1300" spc="-5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initiatives 	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groups.</a:t>
            </a:r>
            <a:endParaRPr sz="1300">
              <a:latin typeface="Arial"/>
              <a:cs typeface="Arial"/>
            </a:endParaRPr>
          </a:p>
          <a:p>
            <a:pPr marL="582930" lvl="1" indent="-189230">
              <a:lnSpc>
                <a:spcPct val="100000"/>
              </a:lnSpc>
              <a:spcBef>
                <a:spcPts val="285"/>
              </a:spcBef>
              <a:buClr>
                <a:srgbClr val="00B82E"/>
              </a:buClr>
              <a:buFont typeface="Courier New"/>
              <a:buChar char="o"/>
              <a:tabLst>
                <a:tab pos="582930" algn="l"/>
              </a:tabLst>
            </a:pPr>
            <a:r>
              <a:rPr sz="1300">
                <a:latin typeface="Arial"/>
                <a:cs typeface="Arial"/>
              </a:rPr>
              <a:t>Inform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influence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</a:t>
            </a:r>
            <a:r>
              <a:rPr sz="1300" spc="-5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clean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energy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awareness </a:t>
            </a:r>
            <a:r>
              <a:rPr sz="1300" spc="-10">
                <a:latin typeface="Arial"/>
                <a:cs typeface="Arial"/>
              </a:rPr>
              <a:t>campaign.</a:t>
            </a: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695"/>
              </a:spcBef>
              <a:buClr>
                <a:srgbClr val="00B82E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00B82E"/>
              </a:buClr>
              <a:buAutoNum type="arabicPeriod"/>
              <a:tabLst>
                <a:tab pos="354965" algn="l"/>
              </a:tabLst>
            </a:pPr>
            <a:r>
              <a:rPr sz="1500">
                <a:latin typeface="Arial"/>
                <a:cs typeface="Arial"/>
              </a:rPr>
              <a:t>Commit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to</a:t>
            </a:r>
            <a:r>
              <a:rPr sz="1500" spc="-4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measure</a:t>
            </a:r>
            <a:r>
              <a:rPr sz="1500" spc="-4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and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report</a:t>
            </a:r>
            <a:r>
              <a:rPr sz="1500" spc="-5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on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progress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towards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 spc="-10">
                <a:latin typeface="Arial"/>
                <a:cs typeface="Arial"/>
              </a:rPr>
              <a:t>outcomes.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  <a:buClr>
                <a:srgbClr val="00B82E"/>
              </a:buClr>
              <a:buFont typeface="Arial"/>
              <a:buAutoNum type="arabicPeriod"/>
            </a:pPr>
            <a:endParaRPr sz="1500">
              <a:latin typeface="Arial"/>
              <a:cs typeface="Arial"/>
            </a:endParaRPr>
          </a:p>
          <a:p>
            <a:pPr marL="355600" marR="467995" indent="-342900">
              <a:lnSpc>
                <a:spcPct val="110000"/>
              </a:lnSpc>
              <a:buClr>
                <a:srgbClr val="00B82E"/>
              </a:buClr>
              <a:buAutoNum type="arabicPeriod"/>
              <a:tabLst>
                <a:tab pos="355600" algn="l"/>
              </a:tabLst>
            </a:pPr>
            <a:r>
              <a:rPr sz="1500">
                <a:latin typeface="Arial"/>
                <a:cs typeface="Arial"/>
              </a:rPr>
              <a:t>Gain</a:t>
            </a:r>
            <a:r>
              <a:rPr sz="1500" spc="-4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commitment</a:t>
            </a:r>
            <a:r>
              <a:rPr sz="1500" spc="-4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from</a:t>
            </a:r>
            <a:r>
              <a:rPr sz="1500" spc="-5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industry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leaders</a:t>
            </a:r>
            <a:r>
              <a:rPr sz="1500" spc="-4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in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leading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social</a:t>
            </a:r>
            <a:r>
              <a:rPr sz="1500" spc="-5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inclusion,</a:t>
            </a:r>
            <a:r>
              <a:rPr sz="1500" spc="-55">
                <a:latin typeface="Arial"/>
                <a:cs typeface="Arial"/>
              </a:rPr>
              <a:t> </a:t>
            </a:r>
            <a:r>
              <a:rPr sz="1500" spc="-10">
                <a:latin typeface="Arial"/>
                <a:cs typeface="Arial"/>
              </a:rPr>
              <a:t>providing </a:t>
            </a:r>
            <a:r>
              <a:rPr sz="1500">
                <a:latin typeface="Arial"/>
                <a:cs typeface="Arial"/>
              </a:rPr>
              <a:t>advocacy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and</a:t>
            </a:r>
            <a:r>
              <a:rPr sz="1500" spc="-4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clear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and</a:t>
            </a:r>
            <a:r>
              <a:rPr sz="1500" spc="-4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visible</a:t>
            </a:r>
            <a:r>
              <a:rPr sz="1500" spc="-10">
                <a:latin typeface="Arial"/>
                <a:cs typeface="Arial"/>
              </a:rPr>
              <a:t> </a:t>
            </a:r>
            <a:r>
              <a:rPr sz="1500" b="1">
                <a:latin typeface="Arial"/>
                <a:cs typeface="Arial"/>
              </a:rPr>
              <a:t>cross</a:t>
            </a:r>
            <a:r>
              <a:rPr sz="1500" b="1" spc="-40">
                <a:latin typeface="Arial"/>
                <a:cs typeface="Arial"/>
              </a:rPr>
              <a:t> </a:t>
            </a:r>
            <a:r>
              <a:rPr sz="1500" b="1">
                <a:latin typeface="Arial"/>
                <a:cs typeface="Arial"/>
              </a:rPr>
              <a:t>industry</a:t>
            </a:r>
            <a:r>
              <a:rPr sz="1500" b="1" spc="-45">
                <a:latin typeface="Arial"/>
                <a:cs typeface="Arial"/>
              </a:rPr>
              <a:t> </a:t>
            </a:r>
            <a:r>
              <a:rPr sz="1500" spc="-10">
                <a:latin typeface="Arial"/>
                <a:cs typeface="Arial"/>
              </a:rPr>
              <a:t>leadership</a:t>
            </a:r>
            <a:r>
              <a:rPr sz="1400" spc="-1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330102"/>
            <a:ext cx="36322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Immediate</a:t>
            </a:r>
            <a:r>
              <a:rPr sz="2400" b="1" spc="-1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Actions</a:t>
            </a: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–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Attraction</a:t>
            </a:r>
            <a:r>
              <a:rPr sz="24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&amp;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Recruitment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756605" y="1507637"/>
            <a:ext cx="7636509" cy="2580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6195" indent="-457834">
              <a:lnSpc>
                <a:spcPct val="114999"/>
              </a:lnSpc>
              <a:spcBef>
                <a:spcPts val="95"/>
              </a:spcBef>
              <a:buClr>
                <a:srgbClr val="00B82E"/>
              </a:buClr>
              <a:buAutoNum type="arabicPeriod"/>
              <a:tabLst>
                <a:tab pos="469900" algn="l"/>
              </a:tabLst>
            </a:pPr>
            <a:r>
              <a:rPr sz="2000" b="1">
                <a:latin typeface="Arial"/>
                <a:cs typeface="Arial"/>
              </a:rPr>
              <a:t>Attraction:</a:t>
            </a:r>
            <a:r>
              <a:rPr sz="2000" b="1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Measurement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recruitment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role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specific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talent </a:t>
            </a:r>
            <a:r>
              <a:rPr sz="2000">
                <a:latin typeface="Arial"/>
                <a:cs typeface="Arial"/>
              </a:rPr>
              <a:t>pools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(market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availability)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against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sector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norms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beyond</a:t>
            </a:r>
            <a:r>
              <a:rPr sz="2000" spc="-50">
                <a:latin typeface="Arial"/>
                <a:cs typeface="Arial"/>
              </a:rPr>
              <a:t> - </a:t>
            </a:r>
            <a:r>
              <a:rPr sz="2000">
                <a:latin typeface="Arial"/>
                <a:cs typeface="Arial"/>
              </a:rPr>
              <a:t>refine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increasingly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challenge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over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  <a:buClr>
                <a:srgbClr val="00B82E"/>
              </a:buClr>
              <a:buFont typeface="Arial"/>
              <a:buAutoNum type="arabicPeriod"/>
            </a:pPr>
            <a:endParaRPr sz="2000">
              <a:latin typeface="Arial"/>
              <a:cs typeface="Arial"/>
            </a:endParaRPr>
          </a:p>
          <a:p>
            <a:pPr marL="469265" marR="5080" indent="-457200">
              <a:lnSpc>
                <a:spcPct val="114999"/>
              </a:lnSpc>
              <a:buClr>
                <a:srgbClr val="00B82E"/>
              </a:buClr>
              <a:buAutoNum type="arabicPeriod"/>
              <a:tabLst>
                <a:tab pos="469265" algn="l"/>
              </a:tabLst>
            </a:pPr>
            <a:r>
              <a:rPr sz="2000" b="1">
                <a:latin typeface="Arial"/>
                <a:cs typeface="Arial"/>
              </a:rPr>
              <a:t>Attraction:</a:t>
            </a:r>
            <a:r>
              <a:rPr sz="2000" b="1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JD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against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personas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language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written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attract </a:t>
            </a:r>
            <a:r>
              <a:rPr sz="2000">
                <a:latin typeface="Arial"/>
                <a:cs typeface="Arial"/>
              </a:rPr>
              <a:t>widest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pool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possible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-</a:t>
            </a:r>
            <a:r>
              <a:rPr sz="2000" b="1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adopt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who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will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not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attract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with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this </a:t>
            </a:r>
            <a:r>
              <a:rPr sz="2000" spc="-10">
                <a:latin typeface="Arial"/>
                <a:cs typeface="Arial"/>
              </a:rPr>
              <a:t>document?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48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Immediate</a:t>
            </a:r>
            <a:r>
              <a:rPr sz="2400" b="1" spc="-1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Actions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-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Measurement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940" y="1236955"/>
            <a:ext cx="7810500" cy="2981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14999"/>
              </a:lnSpc>
              <a:spcBef>
                <a:spcPts val="95"/>
              </a:spcBef>
              <a:buClr>
                <a:srgbClr val="00B82E"/>
              </a:buClr>
              <a:buAutoNum type="arabicPeriod"/>
              <a:tabLst>
                <a:tab pos="469265" algn="l"/>
              </a:tabLst>
            </a:pPr>
            <a:r>
              <a:rPr sz="2000" b="1">
                <a:latin typeface="Arial"/>
                <a:cs typeface="Arial"/>
              </a:rPr>
              <a:t>Measurement</a:t>
            </a:r>
            <a:r>
              <a:rPr sz="2000">
                <a:latin typeface="Arial"/>
                <a:cs typeface="Arial"/>
              </a:rPr>
              <a:t>: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building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on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success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PfW,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industry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coalescence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quantitative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qualitative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inclusive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measurement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tools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25">
                <a:latin typeface="Arial"/>
                <a:cs typeface="Arial"/>
              </a:rPr>
              <a:t>to </a:t>
            </a:r>
            <a:r>
              <a:rPr sz="2000">
                <a:latin typeface="Arial"/>
                <a:cs typeface="Arial"/>
              </a:rPr>
              <a:t>measure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EDI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more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widely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with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benefit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reduced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burden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25">
                <a:latin typeface="Arial"/>
                <a:cs typeface="Arial"/>
              </a:rPr>
              <a:t>and </a:t>
            </a:r>
            <a:r>
              <a:rPr sz="2000">
                <a:latin typeface="Arial"/>
                <a:cs typeface="Arial"/>
              </a:rPr>
              <a:t>stronger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data.</a:t>
            </a:r>
            <a:endParaRPr sz="2000">
              <a:latin typeface="Arial"/>
              <a:cs typeface="Arial"/>
            </a:endParaRPr>
          </a:p>
          <a:p>
            <a:pPr marL="850900" marR="450215" lvl="1" indent="-457200">
              <a:lnSpc>
                <a:spcPct val="114999"/>
              </a:lnSpc>
              <a:spcBef>
                <a:spcPts val="400"/>
              </a:spcBef>
              <a:buClr>
                <a:srgbClr val="00B82E"/>
              </a:buClr>
              <a:buChar char="•"/>
              <a:tabLst>
                <a:tab pos="850900" algn="l"/>
              </a:tabLst>
            </a:pPr>
            <a:r>
              <a:rPr sz="2000">
                <a:latin typeface="Arial"/>
                <a:cs typeface="Arial"/>
              </a:rPr>
              <a:t>Use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EUS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Inclusion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Measurement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Framework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TIDE </a:t>
            </a:r>
            <a:r>
              <a:rPr sz="2000">
                <a:latin typeface="Arial"/>
                <a:cs typeface="Arial"/>
              </a:rPr>
              <a:t>Health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Index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625"/>
              </a:spcBef>
              <a:buClr>
                <a:srgbClr val="00B82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00B82E"/>
              </a:buClr>
              <a:buAutoNum type="arabicPeriod"/>
              <a:tabLst>
                <a:tab pos="469265" algn="l"/>
              </a:tabLst>
            </a:pPr>
            <a:r>
              <a:rPr sz="2000" b="1">
                <a:latin typeface="Arial"/>
                <a:cs typeface="Arial"/>
              </a:rPr>
              <a:t>Measurement:</a:t>
            </a:r>
            <a:r>
              <a:rPr sz="2000" b="1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disability/ethnicity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pay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reporting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 year</a:t>
            </a:r>
            <a:r>
              <a:rPr sz="2000" spc="-10">
                <a:latin typeface="Arial"/>
                <a:cs typeface="Arial"/>
              </a:rPr>
              <a:t> early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371988"/>
            <a:ext cx="329311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Retention/Progression Considerations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1471716"/>
            <a:ext cx="7896859" cy="205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00B82E"/>
              </a:buClr>
              <a:buChar char="•"/>
              <a:tabLst>
                <a:tab pos="201930" algn="l"/>
              </a:tabLst>
            </a:pPr>
            <a:r>
              <a:rPr sz="2000">
                <a:latin typeface="Arial"/>
                <a:cs typeface="Arial"/>
              </a:rPr>
              <a:t>Standardising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routes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competence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rgbClr val="00B82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01295" marR="620395" indent="-189230">
              <a:lnSpc>
                <a:spcPct val="100000"/>
              </a:lnSpc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2000">
                <a:latin typeface="Arial"/>
                <a:cs typeface="Arial"/>
              </a:rPr>
              <a:t>Effective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adoption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existing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family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friendly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policies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(eg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flexible 	working)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  <a:buClr>
                <a:srgbClr val="00B82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01930" indent="-189230">
              <a:lnSpc>
                <a:spcPct val="100000"/>
              </a:lnSpc>
              <a:buClr>
                <a:srgbClr val="00B82E"/>
              </a:buClr>
              <a:buChar char="•"/>
              <a:tabLst>
                <a:tab pos="201930" algn="l"/>
              </a:tabLst>
            </a:pPr>
            <a:r>
              <a:rPr sz="2000">
                <a:latin typeface="Arial"/>
                <a:cs typeface="Arial"/>
              </a:rPr>
              <a:t>Building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on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exploring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new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existing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research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(eg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PfW,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WUN)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1" y="4758213"/>
            <a:ext cx="5346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5956" y="475821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1" y="2559132"/>
            <a:ext cx="5824220" cy="10306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2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–</a:t>
            </a:r>
            <a:r>
              <a:rPr sz="22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Office</a:t>
            </a:r>
            <a:r>
              <a:rPr sz="22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for</a:t>
            </a:r>
            <a:r>
              <a:rPr sz="22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Clean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jobs:</a:t>
            </a:r>
            <a:r>
              <a:rPr sz="22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2200" b="1" spc="-1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Attraction</a:t>
            </a:r>
            <a:endParaRPr sz="22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945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Steve</a:t>
            </a:r>
            <a:r>
              <a:rPr sz="1600" spc="-10">
                <a:solidFill>
                  <a:srgbClr val="00471F"/>
                </a:solidFill>
                <a:latin typeface="Arial"/>
                <a:cs typeface="Arial"/>
              </a:rPr>
              <a:t> Barrett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48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Green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r>
              <a:rPr sz="2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Jobs</a:t>
            </a:r>
            <a:r>
              <a:rPr sz="2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Campaign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339" y="1023825"/>
            <a:ext cx="7381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Arial"/>
                <a:cs typeface="Arial"/>
              </a:rPr>
              <a:t>Skills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is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high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50">
                <a:latin typeface="Arial"/>
                <a:cs typeface="Arial"/>
              </a:rPr>
              <a:t>DESNZ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agenda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1800">
                <a:latin typeface="Arial"/>
                <a:cs typeface="Arial"/>
              </a:rPr>
              <a:t>Office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Clean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Energy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Jobs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established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1800" spc="-10">
                <a:latin typeface="Arial"/>
                <a:cs typeface="Arial"/>
              </a:rPr>
              <a:t>Four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Secretary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State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level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roundtables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clean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energy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jobs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z="1800">
                <a:latin typeface="Arial"/>
                <a:cs typeface="Arial"/>
              </a:rPr>
              <a:t>Workforce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strategy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be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published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summer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50" y="2300185"/>
            <a:ext cx="8940800" cy="938530"/>
          </a:xfrm>
          <a:prstGeom prst="rect">
            <a:avLst/>
          </a:prstGeom>
          <a:solidFill>
            <a:srgbClr val="E8EBEF"/>
          </a:solidFill>
        </p:spPr>
        <p:txBody>
          <a:bodyPr vert="horz" wrap="square" lIns="0" tIns="107950" rIns="0" bIns="0" rtlCol="0">
            <a:spAutoFit/>
          </a:bodyPr>
          <a:lstStyle/>
          <a:p>
            <a:pPr marL="469265" marR="856615">
              <a:lnSpc>
                <a:spcPct val="100000"/>
              </a:lnSpc>
              <a:spcBef>
                <a:spcPts val="850"/>
              </a:spcBef>
            </a:pPr>
            <a:r>
              <a:rPr sz="2100" b="1" spc="-170">
                <a:latin typeface="Arial"/>
                <a:cs typeface="Arial"/>
              </a:rPr>
              <a:t>To</a:t>
            </a:r>
            <a:r>
              <a:rPr sz="2100" b="1" spc="-50">
                <a:latin typeface="Arial"/>
                <a:cs typeface="Arial"/>
              </a:rPr>
              <a:t> </a:t>
            </a:r>
            <a:r>
              <a:rPr sz="2100" b="1">
                <a:latin typeface="Arial"/>
                <a:cs typeface="Arial"/>
              </a:rPr>
              <a:t>support</a:t>
            </a:r>
            <a:r>
              <a:rPr sz="2100" b="1" spc="-150">
                <a:latin typeface="Arial"/>
                <a:cs typeface="Arial"/>
              </a:rPr>
              <a:t> </a:t>
            </a:r>
            <a:r>
              <a:rPr sz="2100" b="1" spc="-20">
                <a:latin typeface="Arial"/>
                <a:cs typeface="Arial"/>
              </a:rPr>
              <a:t>this</a:t>
            </a:r>
            <a:r>
              <a:rPr sz="2100" b="1" spc="-100">
                <a:latin typeface="Arial"/>
                <a:cs typeface="Arial"/>
              </a:rPr>
              <a:t> </a:t>
            </a:r>
            <a:r>
              <a:rPr sz="2100" b="1">
                <a:latin typeface="Arial"/>
                <a:cs typeface="Arial"/>
              </a:rPr>
              <a:t>work,</a:t>
            </a:r>
            <a:r>
              <a:rPr sz="2100" b="1" spc="-105">
                <a:latin typeface="Arial"/>
                <a:cs typeface="Arial"/>
              </a:rPr>
              <a:t> </a:t>
            </a:r>
            <a:r>
              <a:rPr sz="2100" b="1" spc="-30">
                <a:latin typeface="Arial"/>
                <a:cs typeface="Arial"/>
              </a:rPr>
              <a:t>DESNZ</a:t>
            </a:r>
            <a:r>
              <a:rPr sz="2100" b="1" spc="-80">
                <a:latin typeface="Arial"/>
                <a:cs typeface="Arial"/>
              </a:rPr>
              <a:t> </a:t>
            </a:r>
            <a:r>
              <a:rPr sz="2100" b="1" spc="-40">
                <a:latin typeface="Arial"/>
                <a:cs typeface="Arial"/>
              </a:rPr>
              <a:t>has</a:t>
            </a:r>
            <a:r>
              <a:rPr sz="2100" b="1" spc="-90">
                <a:latin typeface="Arial"/>
                <a:cs typeface="Arial"/>
              </a:rPr>
              <a:t> </a:t>
            </a:r>
            <a:r>
              <a:rPr sz="2100" b="1" spc="-25">
                <a:latin typeface="Arial"/>
                <a:cs typeface="Arial"/>
              </a:rPr>
              <a:t>asked</a:t>
            </a:r>
            <a:r>
              <a:rPr sz="2100" b="1" spc="-114">
                <a:latin typeface="Arial"/>
                <a:cs typeface="Arial"/>
              </a:rPr>
              <a:t> </a:t>
            </a:r>
            <a:r>
              <a:rPr sz="2100" b="1" spc="-20">
                <a:latin typeface="Arial"/>
                <a:cs typeface="Arial"/>
              </a:rPr>
              <a:t>industry</a:t>
            </a:r>
            <a:r>
              <a:rPr sz="2100" b="1" spc="-95">
                <a:latin typeface="Arial"/>
                <a:cs typeface="Arial"/>
              </a:rPr>
              <a:t> </a:t>
            </a:r>
            <a:r>
              <a:rPr sz="2100" b="1">
                <a:latin typeface="Arial"/>
                <a:cs typeface="Arial"/>
              </a:rPr>
              <a:t>to</a:t>
            </a:r>
            <a:r>
              <a:rPr sz="2100" b="1" spc="-110">
                <a:latin typeface="Arial"/>
                <a:cs typeface="Arial"/>
              </a:rPr>
              <a:t> </a:t>
            </a:r>
            <a:r>
              <a:rPr sz="2100" b="1">
                <a:latin typeface="Arial"/>
                <a:cs typeface="Arial"/>
              </a:rPr>
              <a:t>work</a:t>
            </a:r>
            <a:r>
              <a:rPr sz="2100" b="1" spc="-105">
                <a:latin typeface="Arial"/>
                <a:cs typeface="Arial"/>
              </a:rPr>
              <a:t> </a:t>
            </a:r>
            <a:r>
              <a:rPr sz="2100" b="1" spc="-10">
                <a:latin typeface="Arial"/>
                <a:cs typeface="Arial"/>
              </a:rPr>
              <a:t>on</a:t>
            </a:r>
            <a:r>
              <a:rPr sz="2100" b="1" spc="-105">
                <a:latin typeface="Arial"/>
                <a:cs typeface="Arial"/>
              </a:rPr>
              <a:t> </a:t>
            </a:r>
            <a:r>
              <a:rPr sz="2100" b="1" spc="-50">
                <a:latin typeface="Arial"/>
                <a:cs typeface="Arial"/>
              </a:rPr>
              <a:t>a </a:t>
            </a:r>
            <a:r>
              <a:rPr sz="2100" b="1">
                <a:latin typeface="Arial"/>
                <a:cs typeface="Arial"/>
              </a:rPr>
              <a:t>“green</a:t>
            </a:r>
            <a:r>
              <a:rPr sz="2100" b="1" spc="-105">
                <a:latin typeface="Arial"/>
                <a:cs typeface="Arial"/>
              </a:rPr>
              <a:t> </a:t>
            </a:r>
            <a:r>
              <a:rPr sz="2100" b="1" spc="-30">
                <a:latin typeface="Arial"/>
                <a:cs typeface="Arial"/>
              </a:rPr>
              <a:t>jobs</a:t>
            </a:r>
            <a:r>
              <a:rPr sz="2100" b="1" spc="-110">
                <a:latin typeface="Arial"/>
                <a:cs typeface="Arial"/>
              </a:rPr>
              <a:t> </a:t>
            </a:r>
            <a:r>
              <a:rPr sz="2100" b="1" spc="-10">
                <a:latin typeface="Arial"/>
                <a:cs typeface="Arial"/>
              </a:rPr>
              <a:t>campaign”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339" y="3309825"/>
            <a:ext cx="8147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latin typeface="Arial"/>
                <a:cs typeface="Arial"/>
              </a:rPr>
              <a:t>Energy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Utility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Skills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has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held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three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workshops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with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80">
                <a:latin typeface="Arial"/>
                <a:cs typeface="Arial"/>
              </a:rPr>
              <a:t>HR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directors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DESNZ, </a:t>
            </a:r>
            <a:r>
              <a:rPr sz="1800">
                <a:latin typeface="Arial"/>
                <a:cs typeface="Arial"/>
              </a:rPr>
              <a:t>covering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scope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much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wider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than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communications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campaign.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>
                <a:latin typeface="Arial"/>
                <a:cs typeface="Arial"/>
              </a:rPr>
              <a:t>Energy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UK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also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convened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its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members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initial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feedback.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739" y="504435"/>
            <a:ext cx="423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Initial</a:t>
            </a:r>
            <a:r>
              <a:rPr sz="2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Thoughts</a:t>
            </a:r>
            <a:r>
              <a:rPr sz="2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evolving</a:t>
            </a:r>
            <a:r>
              <a:rPr sz="2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fast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287" y="1419433"/>
            <a:ext cx="782828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Arial"/>
                <a:cs typeface="Arial"/>
              </a:rPr>
              <a:t>Attraction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“campaign”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is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one</a:t>
            </a:r>
            <a:r>
              <a:rPr sz="1800" b="1" spc="-3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part</a:t>
            </a:r>
            <a:r>
              <a:rPr sz="1800" b="1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much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wider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strategic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piece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work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led </a:t>
            </a:r>
            <a:r>
              <a:rPr sz="1800">
                <a:latin typeface="Arial"/>
                <a:cs typeface="Arial"/>
              </a:rPr>
              <a:t>by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Energy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Utility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Skills,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supporting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0">
                <a:latin typeface="Arial"/>
                <a:cs typeface="Arial"/>
              </a:rPr>
              <a:t>DESNZ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Office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Clean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Energy Jobs.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>
                <a:latin typeface="Arial"/>
                <a:cs typeface="Arial"/>
              </a:rPr>
              <a:t>Other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strands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include;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Char char="-"/>
              <a:tabLst>
                <a:tab pos="269875" algn="l"/>
              </a:tabLst>
            </a:pPr>
            <a:r>
              <a:rPr sz="1800" spc="-10">
                <a:latin typeface="Arial"/>
                <a:cs typeface="Arial"/>
              </a:rPr>
              <a:t>Regretting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Brilliantly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Char char="-"/>
              <a:tabLst>
                <a:tab pos="269875" algn="l"/>
              </a:tabLst>
            </a:pPr>
            <a:r>
              <a:rPr sz="1800">
                <a:latin typeface="Arial"/>
                <a:cs typeface="Arial"/>
              </a:rPr>
              <a:t>Work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ongoing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update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syllabus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Char char="-"/>
              <a:tabLst>
                <a:tab pos="269875" algn="l"/>
              </a:tabLst>
            </a:pPr>
            <a:r>
              <a:rPr sz="1800" spc="-20">
                <a:latin typeface="Arial"/>
                <a:cs typeface="Arial"/>
              </a:rPr>
              <a:t>Potential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early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careers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work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and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coordination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schools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engagement?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>
                <a:latin typeface="Arial"/>
                <a:cs typeface="Arial"/>
              </a:rPr>
              <a:t>This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part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is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around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‘campaign’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only.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2068" y="3709708"/>
            <a:ext cx="1850224" cy="13858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659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Awareness</a:t>
            </a:r>
            <a:r>
              <a:rPr sz="2400" b="1" spc="-1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Campaign</a:t>
            </a:r>
            <a:r>
              <a:rPr sz="2400" b="1" spc="-1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Priorities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816" y="1560575"/>
            <a:ext cx="1273175" cy="763905"/>
          </a:xfrm>
          <a:prstGeom prst="rect">
            <a:avLst/>
          </a:prstGeom>
          <a:solidFill>
            <a:srgbClr val="00AF50"/>
          </a:solidFill>
          <a:ln w="12700">
            <a:solidFill>
              <a:srgbClr val="E7E6E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347345" marR="59690" indent="-282575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Sequenced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National Campaign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3232" y="1560575"/>
            <a:ext cx="1273175" cy="763905"/>
          </a:xfrm>
          <a:prstGeom prst="rect">
            <a:avLst/>
          </a:prstGeom>
          <a:solidFill>
            <a:srgbClr val="00AF50"/>
          </a:solidFill>
          <a:ln w="12700">
            <a:solidFill>
              <a:srgbClr val="E7E6E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3648" y="1560575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365125" marR="282575" indent="-78105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Enduring Approach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4064" y="1560575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30810">
              <a:lnSpc>
                <a:spcPct val="10000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Inform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Curriculum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4481" y="1560575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89535" marR="83185" algn="ctr">
              <a:lnSpc>
                <a:spcPts val="1030"/>
              </a:lnSpc>
              <a:spcBef>
                <a:spcPts val="940"/>
              </a:spcBef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Predictive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Now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Inform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Capability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4910" y="1560575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endParaRPr sz="1000">
              <a:latin typeface="Times New Roman"/>
              <a:cs typeface="Times New Roman"/>
            </a:endParaRPr>
          </a:p>
          <a:p>
            <a:pPr marL="71120" marR="66040" algn="ctr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Agreed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Carbon Technologies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816" y="2451760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7470" marR="73660" indent="3175" algn="ctr">
              <a:lnSpc>
                <a:spcPct val="86200"/>
              </a:lnSpc>
              <a:spcBef>
                <a:spcPts val="409"/>
              </a:spcBef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(e.g.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NEET,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Armed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Forces,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ex-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offenders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etc)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3232" y="2451760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38760">
              <a:lnSpc>
                <a:spcPct val="100000"/>
              </a:lnSpc>
            </a:pP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Transferability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3648" y="2451760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endParaRPr sz="1000">
              <a:latin typeface="Times New Roman"/>
              <a:cs typeface="Times New Roman"/>
            </a:endParaRPr>
          </a:p>
          <a:p>
            <a:pPr marL="214629" marR="208279" indent="-1270" algn="ctr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Devolved Considerations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4064" y="2451760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446405" marR="168910" indent="-273050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Links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Careers Advice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4481" y="2451760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371475" marR="172720" indent="-193675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Links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Existing Networks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34910" y="2451760"/>
            <a:ext cx="1273175" cy="763905"/>
          </a:xfrm>
          <a:prstGeom prst="rect">
            <a:avLst/>
          </a:prstGeom>
          <a:solidFill>
            <a:srgbClr val="00AF50"/>
          </a:solidFill>
          <a:ln w="12700">
            <a:solidFill>
              <a:srgbClr val="E7E6E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347345" marR="285115" indent="-56515">
              <a:lnSpc>
                <a:spcPts val="1030"/>
              </a:lnSpc>
            </a:pP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Governance Structures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816" y="3342931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60960" marR="55244" algn="ctr">
              <a:lnSpc>
                <a:spcPct val="86200"/>
              </a:lnSpc>
              <a:spcBef>
                <a:spcPts val="409"/>
              </a:spcBef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Pathways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(e.g.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Apprenticeships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University)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3232" y="3342931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261620" marR="82550" indent="-172720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Employer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Outreach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Practice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3648" y="3342931"/>
            <a:ext cx="1273175" cy="763905"/>
          </a:xfrm>
          <a:prstGeom prst="rect">
            <a:avLst/>
          </a:prstGeom>
          <a:solidFill>
            <a:srgbClr val="00AF50"/>
          </a:solidFill>
          <a:ln w="12700">
            <a:solidFill>
              <a:srgbClr val="E7E6E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62230" marR="55244" indent="36195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Defining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Sector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4064" y="3342931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156845" marR="107314" indent="-43180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Workers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34481" y="3342931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0" marR="146685" algn="ctr">
              <a:lnSpc>
                <a:spcPts val="1030"/>
              </a:lnSpc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Multi</a:t>
            </a:r>
            <a:r>
              <a:rPr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Department Engagement Required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34910" y="3342931"/>
            <a:ext cx="1273175" cy="763905"/>
          </a:xfrm>
          <a:prstGeom prst="rect">
            <a:avLst/>
          </a:prstGeom>
          <a:solidFill>
            <a:srgbClr val="002E6C"/>
          </a:solidFill>
          <a:ln w="12700">
            <a:solidFill>
              <a:srgbClr val="E7E6E6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251460" marR="245745" algn="ctr">
              <a:lnSpc>
                <a:spcPts val="1030"/>
              </a:lnSpc>
              <a:spcBef>
                <a:spcPts val="940"/>
              </a:spcBef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r>
              <a:rPr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Led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Targeted Immigration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8322" y="2617713"/>
            <a:ext cx="1243965" cy="1205865"/>
          </a:xfrm>
          <a:custGeom>
            <a:avLst/>
            <a:gdLst/>
            <a:ahLst/>
            <a:cxnLst/>
            <a:rect l="l" t="t" r="r" b="b"/>
            <a:pathLst>
              <a:path w="1243964" h="1205864">
                <a:moveTo>
                  <a:pt x="621792" y="0"/>
                </a:moveTo>
                <a:lnTo>
                  <a:pt x="573199" y="1813"/>
                </a:lnTo>
                <a:lnTo>
                  <a:pt x="525629" y="7165"/>
                </a:lnTo>
                <a:lnTo>
                  <a:pt x="479220" y="15920"/>
                </a:lnTo>
                <a:lnTo>
                  <a:pt x="434110" y="27945"/>
                </a:lnTo>
                <a:lnTo>
                  <a:pt x="390438" y="43107"/>
                </a:lnTo>
                <a:lnTo>
                  <a:pt x="348342" y="61269"/>
                </a:lnTo>
                <a:lnTo>
                  <a:pt x="307960" y="82300"/>
                </a:lnTo>
                <a:lnTo>
                  <a:pt x="269431" y="106065"/>
                </a:lnTo>
                <a:lnTo>
                  <a:pt x="232892" y="132429"/>
                </a:lnTo>
                <a:lnTo>
                  <a:pt x="198481" y="161259"/>
                </a:lnTo>
                <a:lnTo>
                  <a:pt x="166338" y="192420"/>
                </a:lnTo>
                <a:lnTo>
                  <a:pt x="136600" y="225780"/>
                </a:lnTo>
                <a:lnTo>
                  <a:pt x="109405" y="261202"/>
                </a:lnTo>
                <a:lnTo>
                  <a:pt x="84892" y="298555"/>
                </a:lnTo>
                <a:lnTo>
                  <a:pt x="63199" y="337703"/>
                </a:lnTo>
                <a:lnTo>
                  <a:pt x="44464" y="378512"/>
                </a:lnTo>
                <a:lnTo>
                  <a:pt x="28825" y="420849"/>
                </a:lnTo>
                <a:lnTo>
                  <a:pt x="16421" y="464580"/>
                </a:lnTo>
                <a:lnTo>
                  <a:pt x="7390" y="509570"/>
                </a:lnTo>
                <a:lnTo>
                  <a:pt x="1870" y="555685"/>
                </a:lnTo>
                <a:lnTo>
                  <a:pt x="0" y="602792"/>
                </a:lnTo>
                <a:lnTo>
                  <a:pt x="1870" y="649901"/>
                </a:lnTo>
                <a:lnTo>
                  <a:pt x="7390" y="696018"/>
                </a:lnTo>
                <a:lnTo>
                  <a:pt x="16421" y="741009"/>
                </a:lnTo>
                <a:lnTo>
                  <a:pt x="28825" y="784740"/>
                </a:lnTo>
                <a:lnTo>
                  <a:pt x="44464" y="827077"/>
                </a:lnTo>
                <a:lnTo>
                  <a:pt x="63199" y="867887"/>
                </a:lnTo>
                <a:lnTo>
                  <a:pt x="84892" y="907035"/>
                </a:lnTo>
                <a:lnTo>
                  <a:pt x="109405" y="944388"/>
                </a:lnTo>
                <a:lnTo>
                  <a:pt x="136600" y="979810"/>
                </a:lnTo>
                <a:lnTo>
                  <a:pt x="166338" y="1013169"/>
                </a:lnTo>
                <a:lnTo>
                  <a:pt x="198481" y="1044330"/>
                </a:lnTo>
                <a:lnTo>
                  <a:pt x="232892" y="1073160"/>
                </a:lnTo>
                <a:lnTo>
                  <a:pt x="269431" y="1099523"/>
                </a:lnTo>
                <a:lnTo>
                  <a:pt x="307960" y="1123287"/>
                </a:lnTo>
                <a:lnTo>
                  <a:pt x="348342" y="1144317"/>
                </a:lnTo>
                <a:lnTo>
                  <a:pt x="390438" y="1162480"/>
                </a:lnTo>
                <a:lnTo>
                  <a:pt x="434110" y="1177640"/>
                </a:lnTo>
                <a:lnTo>
                  <a:pt x="479220" y="1189665"/>
                </a:lnTo>
                <a:lnTo>
                  <a:pt x="525629" y="1198420"/>
                </a:lnTo>
                <a:lnTo>
                  <a:pt x="573199" y="1203772"/>
                </a:lnTo>
                <a:lnTo>
                  <a:pt x="621792" y="1205585"/>
                </a:lnTo>
                <a:lnTo>
                  <a:pt x="670384" y="1203772"/>
                </a:lnTo>
                <a:lnTo>
                  <a:pt x="717954" y="1198420"/>
                </a:lnTo>
                <a:lnTo>
                  <a:pt x="764363" y="1189665"/>
                </a:lnTo>
                <a:lnTo>
                  <a:pt x="809473" y="1177640"/>
                </a:lnTo>
                <a:lnTo>
                  <a:pt x="853145" y="1162480"/>
                </a:lnTo>
                <a:lnTo>
                  <a:pt x="895241" y="1144317"/>
                </a:lnTo>
                <a:lnTo>
                  <a:pt x="935623" y="1123287"/>
                </a:lnTo>
                <a:lnTo>
                  <a:pt x="974152" y="1099523"/>
                </a:lnTo>
                <a:lnTo>
                  <a:pt x="1010691" y="1073160"/>
                </a:lnTo>
                <a:lnTo>
                  <a:pt x="1045102" y="1044330"/>
                </a:lnTo>
                <a:lnTo>
                  <a:pt x="1077245" y="1013169"/>
                </a:lnTo>
                <a:lnTo>
                  <a:pt x="1106983" y="979810"/>
                </a:lnTo>
                <a:lnTo>
                  <a:pt x="1134178" y="944388"/>
                </a:lnTo>
                <a:lnTo>
                  <a:pt x="1158691" y="907035"/>
                </a:lnTo>
                <a:lnTo>
                  <a:pt x="1180384" y="867887"/>
                </a:lnTo>
                <a:lnTo>
                  <a:pt x="1199119" y="827077"/>
                </a:lnTo>
                <a:lnTo>
                  <a:pt x="1214758" y="784740"/>
                </a:lnTo>
                <a:lnTo>
                  <a:pt x="1227162" y="741009"/>
                </a:lnTo>
                <a:lnTo>
                  <a:pt x="1236193" y="696018"/>
                </a:lnTo>
                <a:lnTo>
                  <a:pt x="1241713" y="649901"/>
                </a:lnTo>
                <a:lnTo>
                  <a:pt x="1243584" y="602792"/>
                </a:lnTo>
                <a:lnTo>
                  <a:pt x="1241713" y="555685"/>
                </a:lnTo>
                <a:lnTo>
                  <a:pt x="1236193" y="509570"/>
                </a:lnTo>
                <a:lnTo>
                  <a:pt x="1227162" y="464580"/>
                </a:lnTo>
                <a:lnTo>
                  <a:pt x="1214758" y="420849"/>
                </a:lnTo>
                <a:lnTo>
                  <a:pt x="1199119" y="378512"/>
                </a:lnTo>
                <a:lnTo>
                  <a:pt x="1180384" y="337703"/>
                </a:lnTo>
                <a:lnTo>
                  <a:pt x="1158691" y="298555"/>
                </a:lnTo>
                <a:lnTo>
                  <a:pt x="1134178" y="261202"/>
                </a:lnTo>
                <a:lnTo>
                  <a:pt x="1106983" y="225780"/>
                </a:lnTo>
                <a:lnTo>
                  <a:pt x="1077245" y="192420"/>
                </a:lnTo>
                <a:lnTo>
                  <a:pt x="1045102" y="161259"/>
                </a:lnTo>
                <a:lnTo>
                  <a:pt x="1010691" y="132429"/>
                </a:lnTo>
                <a:lnTo>
                  <a:pt x="974152" y="106065"/>
                </a:lnTo>
                <a:lnTo>
                  <a:pt x="935623" y="82300"/>
                </a:lnTo>
                <a:lnTo>
                  <a:pt x="895241" y="61269"/>
                </a:lnTo>
                <a:lnTo>
                  <a:pt x="853145" y="43107"/>
                </a:lnTo>
                <a:lnTo>
                  <a:pt x="809473" y="27945"/>
                </a:lnTo>
                <a:lnTo>
                  <a:pt x="764363" y="15920"/>
                </a:lnTo>
                <a:lnTo>
                  <a:pt x="717954" y="7165"/>
                </a:lnTo>
                <a:lnTo>
                  <a:pt x="670384" y="1813"/>
                </a:lnTo>
                <a:lnTo>
                  <a:pt x="621792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46535" y="2904149"/>
            <a:ext cx="704850" cy="6026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270" algn="ctr">
              <a:lnSpc>
                <a:spcPct val="90000"/>
              </a:lnSpc>
              <a:spcBef>
                <a:spcPts val="265"/>
              </a:spcBef>
            </a:pPr>
            <a:r>
              <a:rPr sz="13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0">
                <a:solidFill>
                  <a:srgbClr val="FFFFFF"/>
                </a:solidFill>
                <a:latin typeface="Arial"/>
                <a:cs typeface="Arial"/>
              </a:rPr>
              <a:t>Role with </a:t>
            </a:r>
            <a:r>
              <a:rPr sz="1350" b="1" spc="-1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0249" y="2310599"/>
            <a:ext cx="400050" cy="217170"/>
          </a:xfrm>
          <a:custGeom>
            <a:avLst/>
            <a:gdLst/>
            <a:ahLst/>
            <a:cxnLst/>
            <a:rect l="l" t="t" r="r" b="b"/>
            <a:pathLst>
              <a:path w="400050" h="217169">
                <a:moveTo>
                  <a:pt x="199859" y="0"/>
                </a:moveTo>
                <a:lnTo>
                  <a:pt x="0" y="108521"/>
                </a:lnTo>
                <a:lnTo>
                  <a:pt x="79946" y="108521"/>
                </a:lnTo>
                <a:lnTo>
                  <a:pt x="79946" y="217030"/>
                </a:lnTo>
                <a:lnTo>
                  <a:pt x="319786" y="217030"/>
                </a:lnTo>
                <a:lnTo>
                  <a:pt x="319786" y="108521"/>
                </a:lnTo>
                <a:lnTo>
                  <a:pt x="399732" y="108521"/>
                </a:lnTo>
                <a:lnTo>
                  <a:pt x="199859" y="0"/>
                </a:lnTo>
                <a:close/>
              </a:path>
            </a:pathLst>
          </a:custGeom>
          <a:solidFill>
            <a:srgbClr val="AAA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273" y="1083668"/>
            <a:ext cx="1176020" cy="1124585"/>
          </a:xfrm>
          <a:custGeom>
            <a:avLst/>
            <a:gdLst/>
            <a:ahLst/>
            <a:cxnLst/>
            <a:rect l="l" t="t" r="r" b="b"/>
            <a:pathLst>
              <a:path w="1176020" h="1124585">
                <a:moveTo>
                  <a:pt x="587844" y="0"/>
                </a:moveTo>
                <a:lnTo>
                  <a:pt x="539631" y="1863"/>
                </a:lnTo>
                <a:lnTo>
                  <a:pt x="492492" y="7359"/>
                </a:lnTo>
                <a:lnTo>
                  <a:pt x="446577" y="16341"/>
                </a:lnTo>
                <a:lnTo>
                  <a:pt x="402038" y="28665"/>
                </a:lnTo>
                <a:lnTo>
                  <a:pt x="359027" y="44186"/>
                </a:lnTo>
                <a:lnTo>
                  <a:pt x="317694" y="62760"/>
                </a:lnTo>
                <a:lnTo>
                  <a:pt x="278191" y="84241"/>
                </a:lnTo>
                <a:lnTo>
                  <a:pt x="240669" y="108486"/>
                </a:lnTo>
                <a:lnTo>
                  <a:pt x="205279" y="135350"/>
                </a:lnTo>
                <a:lnTo>
                  <a:pt x="172173" y="164687"/>
                </a:lnTo>
                <a:lnTo>
                  <a:pt x="141503" y="196353"/>
                </a:lnTo>
                <a:lnTo>
                  <a:pt x="113418" y="230203"/>
                </a:lnTo>
                <a:lnTo>
                  <a:pt x="88071" y="266093"/>
                </a:lnTo>
                <a:lnTo>
                  <a:pt x="65613" y="303879"/>
                </a:lnTo>
                <a:lnTo>
                  <a:pt x="46195" y="343414"/>
                </a:lnTo>
                <a:lnTo>
                  <a:pt x="29968" y="384555"/>
                </a:lnTo>
                <a:lnTo>
                  <a:pt x="17084" y="427156"/>
                </a:lnTo>
                <a:lnTo>
                  <a:pt x="7693" y="471074"/>
                </a:lnTo>
                <a:lnTo>
                  <a:pt x="1948" y="516163"/>
                </a:lnTo>
                <a:lnTo>
                  <a:pt x="0" y="562279"/>
                </a:lnTo>
                <a:lnTo>
                  <a:pt x="1948" y="608395"/>
                </a:lnTo>
                <a:lnTo>
                  <a:pt x="7693" y="653484"/>
                </a:lnTo>
                <a:lnTo>
                  <a:pt x="17084" y="697402"/>
                </a:lnTo>
                <a:lnTo>
                  <a:pt x="29968" y="740004"/>
                </a:lnTo>
                <a:lnTo>
                  <a:pt x="46195" y="781145"/>
                </a:lnTo>
                <a:lnTo>
                  <a:pt x="65613" y="820680"/>
                </a:lnTo>
                <a:lnTo>
                  <a:pt x="88071" y="858465"/>
                </a:lnTo>
                <a:lnTo>
                  <a:pt x="113418" y="894355"/>
                </a:lnTo>
                <a:lnTo>
                  <a:pt x="141503" y="928206"/>
                </a:lnTo>
                <a:lnTo>
                  <a:pt x="172173" y="959872"/>
                </a:lnTo>
                <a:lnTo>
                  <a:pt x="205279" y="989209"/>
                </a:lnTo>
                <a:lnTo>
                  <a:pt x="240669" y="1016072"/>
                </a:lnTo>
                <a:lnTo>
                  <a:pt x="278191" y="1040317"/>
                </a:lnTo>
                <a:lnTo>
                  <a:pt x="317694" y="1061799"/>
                </a:lnTo>
                <a:lnTo>
                  <a:pt x="359027" y="1080373"/>
                </a:lnTo>
                <a:lnTo>
                  <a:pt x="402038" y="1095894"/>
                </a:lnTo>
                <a:lnTo>
                  <a:pt x="446577" y="1108218"/>
                </a:lnTo>
                <a:lnTo>
                  <a:pt x="492492" y="1117200"/>
                </a:lnTo>
                <a:lnTo>
                  <a:pt x="539631" y="1122695"/>
                </a:lnTo>
                <a:lnTo>
                  <a:pt x="587844" y="1124559"/>
                </a:lnTo>
                <a:lnTo>
                  <a:pt x="636056" y="1122695"/>
                </a:lnTo>
                <a:lnTo>
                  <a:pt x="683194" y="1117200"/>
                </a:lnTo>
                <a:lnTo>
                  <a:pt x="729108" y="1108218"/>
                </a:lnTo>
                <a:lnTo>
                  <a:pt x="773646" y="1095894"/>
                </a:lnTo>
                <a:lnTo>
                  <a:pt x="816657" y="1080373"/>
                </a:lnTo>
                <a:lnTo>
                  <a:pt x="857990" y="1061799"/>
                </a:lnTo>
                <a:lnTo>
                  <a:pt x="897493" y="1040317"/>
                </a:lnTo>
                <a:lnTo>
                  <a:pt x="935015" y="1016072"/>
                </a:lnTo>
                <a:lnTo>
                  <a:pt x="970404" y="989209"/>
                </a:lnTo>
                <a:lnTo>
                  <a:pt x="1003511" y="959872"/>
                </a:lnTo>
                <a:lnTo>
                  <a:pt x="1034182" y="928206"/>
                </a:lnTo>
                <a:lnTo>
                  <a:pt x="1062267" y="894355"/>
                </a:lnTo>
                <a:lnTo>
                  <a:pt x="1087615" y="858465"/>
                </a:lnTo>
                <a:lnTo>
                  <a:pt x="1110074" y="820680"/>
                </a:lnTo>
                <a:lnTo>
                  <a:pt x="1129492" y="781145"/>
                </a:lnTo>
                <a:lnTo>
                  <a:pt x="1145720" y="740004"/>
                </a:lnTo>
                <a:lnTo>
                  <a:pt x="1158605" y="697402"/>
                </a:lnTo>
                <a:lnTo>
                  <a:pt x="1167995" y="653484"/>
                </a:lnTo>
                <a:lnTo>
                  <a:pt x="1173741" y="608395"/>
                </a:lnTo>
                <a:lnTo>
                  <a:pt x="1175689" y="562279"/>
                </a:lnTo>
                <a:lnTo>
                  <a:pt x="1173741" y="516163"/>
                </a:lnTo>
                <a:lnTo>
                  <a:pt x="1167995" y="471074"/>
                </a:lnTo>
                <a:lnTo>
                  <a:pt x="1158605" y="427156"/>
                </a:lnTo>
                <a:lnTo>
                  <a:pt x="1145720" y="384555"/>
                </a:lnTo>
                <a:lnTo>
                  <a:pt x="1129492" y="343414"/>
                </a:lnTo>
                <a:lnTo>
                  <a:pt x="1110074" y="303879"/>
                </a:lnTo>
                <a:lnTo>
                  <a:pt x="1087615" y="266093"/>
                </a:lnTo>
                <a:lnTo>
                  <a:pt x="1062267" y="230203"/>
                </a:lnTo>
                <a:lnTo>
                  <a:pt x="1034182" y="196353"/>
                </a:lnTo>
                <a:lnTo>
                  <a:pt x="1003511" y="164687"/>
                </a:lnTo>
                <a:lnTo>
                  <a:pt x="970404" y="135350"/>
                </a:lnTo>
                <a:lnTo>
                  <a:pt x="935015" y="108486"/>
                </a:lnTo>
                <a:lnTo>
                  <a:pt x="897493" y="84241"/>
                </a:lnTo>
                <a:lnTo>
                  <a:pt x="857990" y="62760"/>
                </a:lnTo>
                <a:lnTo>
                  <a:pt x="816657" y="44186"/>
                </a:lnTo>
                <a:lnTo>
                  <a:pt x="773646" y="28665"/>
                </a:lnTo>
                <a:lnTo>
                  <a:pt x="729108" y="16341"/>
                </a:lnTo>
                <a:lnTo>
                  <a:pt x="683194" y="7359"/>
                </a:lnTo>
                <a:lnTo>
                  <a:pt x="636056" y="1863"/>
                </a:lnTo>
                <a:lnTo>
                  <a:pt x="587844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203" y="1541426"/>
            <a:ext cx="89344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>
                <a:solidFill>
                  <a:srgbClr val="FFFFFF"/>
                </a:solidFill>
                <a:latin typeface="Arial"/>
                <a:cs typeface="Arial"/>
              </a:rPr>
              <a:t>Compensation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89229" y="2783733"/>
            <a:ext cx="227329" cy="363855"/>
          </a:xfrm>
          <a:custGeom>
            <a:avLst/>
            <a:gdLst/>
            <a:ahLst/>
            <a:cxnLst/>
            <a:rect l="l" t="t" r="r" b="b"/>
            <a:pathLst>
              <a:path w="227329" h="363855">
                <a:moveTo>
                  <a:pt x="72161" y="0"/>
                </a:moveTo>
                <a:lnTo>
                  <a:pt x="95783" y="72720"/>
                </a:lnTo>
                <a:lnTo>
                  <a:pt x="0" y="103847"/>
                </a:lnTo>
                <a:lnTo>
                  <a:pt x="70891" y="322033"/>
                </a:lnTo>
                <a:lnTo>
                  <a:pt x="166674" y="290906"/>
                </a:lnTo>
                <a:lnTo>
                  <a:pt x="190309" y="363639"/>
                </a:lnTo>
                <a:lnTo>
                  <a:pt x="227012" y="150698"/>
                </a:lnTo>
                <a:lnTo>
                  <a:pt x="72161" y="0"/>
                </a:lnTo>
                <a:close/>
              </a:path>
            </a:pathLst>
          </a:custGeom>
          <a:solidFill>
            <a:srgbClr val="AAA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7843" y="2171660"/>
            <a:ext cx="1176020" cy="1124585"/>
          </a:xfrm>
          <a:custGeom>
            <a:avLst/>
            <a:gdLst/>
            <a:ahLst/>
            <a:cxnLst/>
            <a:rect l="l" t="t" r="r" b="b"/>
            <a:pathLst>
              <a:path w="1176020" h="1124585">
                <a:moveTo>
                  <a:pt x="587844" y="0"/>
                </a:moveTo>
                <a:lnTo>
                  <a:pt x="539631" y="1863"/>
                </a:lnTo>
                <a:lnTo>
                  <a:pt x="492492" y="7359"/>
                </a:lnTo>
                <a:lnTo>
                  <a:pt x="446577" y="16341"/>
                </a:lnTo>
                <a:lnTo>
                  <a:pt x="402038" y="28665"/>
                </a:lnTo>
                <a:lnTo>
                  <a:pt x="359027" y="44186"/>
                </a:lnTo>
                <a:lnTo>
                  <a:pt x="317694" y="62760"/>
                </a:lnTo>
                <a:lnTo>
                  <a:pt x="278191" y="84241"/>
                </a:lnTo>
                <a:lnTo>
                  <a:pt x="240669" y="108486"/>
                </a:lnTo>
                <a:lnTo>
                  <a:pt x="205279" y="135350"/>
                </a:lnTo>
                <a:lnTo>
                  <a:pt x="172173" y="164687"/>
                </a:lnTo>
                <a:lnTo>
                  <a:pt x="141503" y="196353"/>
                </a:lnTo>
                <a:lnTo>
                  <a:pt x="113418" y="230203"/>
                </a:lnTo>
                <a:lnTo>
                  <a:pt x="88071" y="266093"/>
                </a:lnTo>
                <a:lnTo>
                  <a:pt x="65613" y="303879"/>
                </a:lnTo>
                <a:lnTo>
                  <a:pt x="46195" y="343414"/>
                </a:lnTo>
                <a:lnTo>
                  <a:pt x="29968" y="384555"/>
                </a:lnTo>
                <a:lnTo>
                  <a:pt x="17084" y="427156"/>
                </a:lnTo>
                <a:lnTo>
                  <a:pt x="7693" y="471074"/>
                </a:lnTo>
                <a:lnTo>
                  <a:pt x="1948" y="516163"/>
                </a:lnTo>
                <a:lnTo>
                  <a:pt x="0" y="562279"/>
                </a:lnTo>
                <a:lnTo>
                  <a:pt x="1948" y="608395"/>
                </a:lnTo>
                <a:lnTo>
                  <a:pt x="7693" y="653484"/>
                </a:lnTo>
                <a:lnTo>
                  <a:pt x="17084" y="697402"/>
                </a:lnTo>
                <a:lnTo>
                  <a:pt x="29968" y="740004"/>
                </a:lnTo>
                <a:lnTo>
                  <a:pt x="46195" y="781145"/>
                </a:lnTo>
                <a:lnTo>
                  <a:pt x="65613" y="820680"/>
                </a:lnTo>
                <a:lnTo>
                  <a:pt x="88071" y="858465"/>
                </a:lnTo>
                <a:lnTo>
                  <a:pt x="113418" y="894355"/>
                </a:lnTo>
                <a:lnTo>
                  <a:pt x="141503" y="928206"/>
                </a:lnTo>
                <a:lnTo>
                  <a:pt x="172173" y="959872"/>
                </a:lnTo>
                <a:lnTo>
                  <a:pt x="205279" y="989209"/>
                </a:lnTo>
                <a:lnTo>
                  <a:pt x="240669" y="1016072"/>
                </a:lnTo>
                <a:lnTo>
                  <a:pt x="278191" y="1040317"/>
                </a:lnTo>
                <a:lnTo>
                  <a:pt x="317694" y="1061799"/>
                </a:lnTo>
                <a:lnTo>
                  <a:pt x="359027" y="1080373"/>
                </a:lnTo>
                <a:lnTo>
                  <a:pt x="402038" y="1095894"/>
                </a:lnTo>
                <a:lnTo>
                  <a:pt x="446577" y="1108218"/>
                </a:lnTo>
                <a:lnTo>
                  <a:pt x="492492" y="1117200"/>
                </a:lnTo>
                <a:lnTo>
                  <a:pt x="539631" y="1122695"/>
                </a:lnTo>
                <a:lnTo>
                  <a:pt x="587844" y="1124559"/>
                </a:lnTo>
                <a:lnTo>
                  <a:pt x="636056" y="1122695"/>
                </a:lnTo>
                <a:lnTo>
                  <a:pt x="683194" y="1117200"/>
                </a:lnTo>
                <a:lnTo>
                  <a:pt x="729108" y="1108218"/>
                </a:lnTo>
                <a:lnTo>
                  <a:pt x="773646" y="1095894"/>
                </a:lnTo>
                <a:lnTo>
                  <a:pt x="816657" y="1080373"/>
                </a:lnTo>
                <a:lnTo>
                  <a:pt x="857990" y="1061799"/>
                </a:lnTo>
                <a:lnTo>
                  <a:pt x="897493" y="1040317"/>
                </a:lnTo>
                <a:lnTo>
                  <a:pt x="935015" y="1016072"/>
                </a:lnTo>
                <a:lnTo>
                  <a:pt x="970404" y="989209"/>
                </a:lnTo>
                <a:lnTo>
                  <a:pt x="1003511" y="959872"/>
                </a:lnTo>
                <a:lnTo>
                  <a:pt x="1034182" y="928206"/>
                </a:lnTo>
                <a:lnTo>
                  <a:pt x="1062267" y="894355"/>
                </a:lnTo>
                <a:lnTo>
                  <a:pt x="1087615" y="858465"/>
                </a:lnTo>
                <a:lnTo>
                  <a:pt x="1110074" y="820680"/>
                </a:lnTo>
                <a:lnTo>
                  <a:pt x="1129492" y="781145"/>
                </a:lnTo>
                <a:lnTo>
                  <a:pt x="1145720" y="740004"/>
                </a:lnTo>
                <a:lnTo>
                  <a:pt x="1158605" y="697402"/>
                </a:lnTo>
                <a:lnTo>
                  <a:pt x="1167995" y="653484"/>
                </a:lnTo>
                <a:lnTo>
                  <a:pt x="1173741" y="608395"/>
                </a:lnTo>
                <a:lnTo>
                  <a:pt x="1175689" y="562279"/>
                </a:lnTo>
                <a:lnTo>
                  <a:pt x="1173741" y="516163"/>
                </a:lnTo>
                <a:lnTo>
                  <a:pt x="1167995" y="471074"/>
                </a:lnTo>
                <a:lnTo>
                  <a:pt x="1158605" y="427156"/>
                </a:lnTo>
                <a:lnTo>
                  <a:pt x="1145720" y="384555"/>
                </a:lnTo>
                <a:lnTo>
                  <a:pt x="1129492" y="343414"/>
                </a:lnTo>
                <a:lnTo>
                  <a:pt x="1110074" y="303879"/>
                </a:lnTo>
                <a:lnTo>
                  <a:pt x="1087615" y="266093"/>
                </a:lnTo>
                <a:lnTo>
                  <a:pt x="1062267" y="230203"/>
                </a:lnTo>
                <a:lnTo>
                  <a:pt x="1034182" y="196353"/>
                </a:lnTo>
                <a:lnTo>
                  <a:pt x="1003511" y="164687"/>
                </a:lnTo>
                <a:lnTo>
                  <a:pt x="970404" y="135350"/>
                </a:lnTo>
                <a:lnTo>
                  <a:pt x="935015" y="108486"/>
                </a:lnTo>
                <a:lnTo>
                  <a:pt x="897493" y="84241"/>
                </a:lnTo>
                <a:lnTo>
                  <a:pt x="857990" y="62760"/>
                </a:lnTo>
                <a:lnTo>
                  <a:pt x="816657" y="44186"/>
                </a:lnTo>
                <a:lnTo>
                  <a:pt x="773646" y="28665"/>
                </a:lnTo>
                <a:lnTo>
                  <a:pt x="729108" y="16341"/>
                </a:lnTo>
                <a:lnTo>
                  <a:pt x="683194" y="7359"/>
                </a:lnTo>
                <a:lnTo>
                  <a:pt x="636056" y="1863"/>
                </a:lnTo>
                <a:lnTo>
                  <a:pt x="587844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09271" y="2629419"/>
            <a:ext cx="51180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36056" y="3720900"/>
            <a:ext cx="1226185" cy="1342390"/>
            <a:chOff x="5836056" y="3720900"/>
            <a:chExt cx="1226185" cy="1342390"/>
          </a:xfrm>
        </p:grpSpPr>
        <p:sp>
          <p:nvSpPr>
            <p:cNvPr id="11" name="object 11"/>
            <p:cNvSpPr/>
            <p:nvPr/>
          </p:nvSpPr>
          <p:spPr>
            <a:xfrm>
              <a:off x="5836056" y="3720900"/>
              <a:ext cx="323850" cy="272415"/>
            </a:xfrm>
            <a:custGeom>
              <a:avLst/>
              <a:gdLst/>
              <a:ahLst/>
              <a:cxnLst/>
              <a:rect l="l" t="t" r="r" b="b"/>
              <a:pathLst>
                <a:path w="323850" h="272414">
                  <a:moveTo>
                    <a:pt x="197485" y="0"/>
                  </a:moveTo>
                  <a:lnTo>
                    <a:pt x="3454" y="140969"/>
                  </a:lnTo>
                  <a:lnTo>
                    <a:pt x="64681" y="225247"/>
                  </a:lnTo>
                  <a:lnTo>
                    <a:pt x="0" y="272249"/>
                  </a:lnTo>
                  <a:lnTo>
                    <a:pt x="222935" y="239039"/>
                  </a:lnTo>
                  <a:lnTo>
                    <a:pt x="323392" y="37287"/>
                  </a:lnTo>
                  <a:lnTo>
                    <a:pt x="258711" y="84277"/>
                  </a:lnTo>
                  <a:lnTo>
                    <a:pt x="197485" y="0"/>
                  </a:lnTo>
                  <a:close/>
                </a:path>
              </a:pathLst>
            </a:custGeom>
            <a:solidFill>
              <a:srgbClr val="AAA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79847" y="3932071"/>
              <a:ext cx="1176020" cy="1124585"/>
            </a:xfrm>
            <a:custGeom>
              <a:avLst/>
              <a:gdLst/>
              <a:ahLst/>
              <a:cxnLst/>
              <a:rect l="l" t="t" r="r" b="b"/>
              <a:pathLst>
                <a:path w="1176020" h="1124585">
                  <a:moveTo>
                    <a:pt x="587844" y="0"/>
                  </a:moveTo>
                  <a:lnTo>
                    <a:pt x="539631" y="1863"/>
                  </a:lnTo>
                  <a:lnTo>
                    <a:pt x="492492" y="7359"/>
                  </a:lnTo>
                  <a:lnTo>
                    <a:pt x="446577" y="16341"/>
                  </a:lnTo>
                  <a:lnTo>
                    <a:pt x="402038" y="28665"/>
                  </a:lnTo>
                  <a:lnTo>
                    <a:pt x="359027" y="44186"/>
                  </a:lnTo>
                  <a:lnTo>
                    <a:pt x="317694" y="62760"/>
                  </a:lnTo>
                  <a:lnTo>
                    <a:pt x="278191" y="84241"/>
                  </a:lnTo>
                  <a:lnTo>
                    <a:pt x="240669" y="108486"/>
                  </a:lnTo>
                  <a:lnTo>
                    <a:pt x="205279" y="135350"/>
                  </a:lnTo>
                  <a:lnTo>
                    <a:pt x="172173" y="164687"/>
                  </a:lnTo>
                  <a:lnTo>
                    <a:pt x="141503" y="196353"/>
                  </a:lnTo>
                  <a:lnTo>
                    <a:pt x="113418" y="230203"/>
                  </a:lnTo>
                  <a:lnTo>
                    <a:pt x="88071" y="266093"/>
                  </a:lnTo>
                  <a:lnTo>
                    <a:pt x="65613" y="303879"/>
                  </a:lnTo>
                  <a:lnTo>
                    <a:pt x="46195" y="343414"/>
                  </a:lnTo>
                  <a:lnTo>
                    <a:pt x="29968" y="384555"/>
                  </a:lnTo>
                  <a:lnTo>
                    <a:pt x="17084" y="427156"/>
                  </a:lnTo>
                  <a:lnTo>
                    <a:pt x="7693" y="471074"/>
                  </a:lnTo>
                  <a:lnTo>
                    <a:pt x="1948" y="516163"/>
                  </a:lnTo>
                  <a:lnTo>
                    <a:pt x="0" y="562279"/>
                  </a:lnTo>
                  <a:lnTo>
                    <a:pt x="1948" y="608395"/>
                  </a:lnTo>
                  <a:lnTo>
                    <a:pt x="7693" y="653484"/>
                  </a:lnTo>
                  <a:lnTo>
                    <a:pt x="17084" y="697402"/>
                  </a:lnTo>
                  <a:lnTo>
                    <a:pt x="29968" y="740004"/>
                  </a:lnTo>
                  <a:lnTo>
                    <a:pt x="46195" y="781145"/>
                  </a:lnTo>
                  <a:lnTo>
                    <a:pt x="65613" y="820680"/>
                  </a:lnTo>
                  <a:lnTo>
                    <a:pt x="88071" y="858465"/>
                  </a:lnTo>
                  <a:lnTo>
                    <a:pt x="113418" y="894355"/>
                  </a:lnTo>
                  <a:lnTo>
                    <a:pt x="141503" y="928206"/>
                  </a:lnTo>
                  <a:lnTo>
                    <a:pt x="172173" y="959872"/>
                  </a:lnTo>
                  <a:lnTo>
                    <a:pt x="205279" y="989209"/>
                  </a:lnTo>
                  <a:lnTo>
                    <a:pt x="240669" y="1016072"/>
                  </a:lnTo>
                  <a:lnTo>
                    <a:pt x="278191" y="1040317"/>
                  </a:lnTo>
                  <a:lnTo>
                    <a:pt x="317694" y="1061799"/>
                  </a:lnTo>
                  <a:lnTo>
                    <a:pt x="359027" y="1080373"/>
                  </a:lnTo>
                  <a:lnTo>
                    <a:pt x="402038" y="1095894"/>
                  </a:lnTo>
                  <a:lnTo>
                    <a:pt x="446577" y="1108218"/>
                  </a:lnTo>
                  <a:lnTo>
                    <a:pt x="492492" y="1117200"/>
                  </a:lnTo>
                  <a:lnTo>
                    <a:pt x="539631" y="1122695"/>
                  </a:lnTo>
                  <a:lnTo>
                    <a:pt x="587844" y="1124559"/>
                  </a:lnTo>
                  <a:lnTo>
                    <a:pt x="636056" y="1122695"/>
                  </a:lnTo>
                  <a:lnTo>
                    <a:pt x="683194" y="1117200"/>
                  </a:lnTo>
                  <a:lnTo>
                    <a:pt x="729108" y="1108218"/>
                  </a:lnTo>
                  <a:lnTo>
                    <a:pt x="773646" y="1095894"/>
                  </a:lnTo>
                  <a:lnTo>
                    <a:pt x="816657" y="1080373"/>
                  </a:lnTo>
                  <a:lnTo>
                    <a:pt x="857990" y="1061799"/>
                  </a:lnTo>
                  <a:lnTo>
                    <a:pt x="897493" y="1040317"/>
                  </a:lnTo>
                  <a:lnTo>
                    <a:pt x="935015" y="1016072"/>
                  </a:lnTo>
                  <a:lnTo>
                    <a:pt x="970404" y="989209"/>
                  </a:lnTo>
                  <a:lnTo>
                    <a:pt x="1003511" y="959872"/>
                  </a:lnTo>
                  <a:lnTo>
                    <a:pt x="1034182" y="928206"/>
                  </a:lnTo>
                  <a:lnTo>
                    <a:pt x="1062267" y="894355"/>
                  </a:lnTo>
                  <a:lnTo>
                    <a:pt x="1087615" y="858465"/>
                  </a:lnTo>
                  <a:lnTo>
                    <a:pt x="1110074" y="820680"/>
                  </a:lnTo>
                  <a:lnTo>
                    <a:pt x="1129492" y="781145"/>
                  </a:lnTo>
                  <a:lnTo>
                    <a:pt x="1145720" y="740004"/>
                  </a:lnTo>
                  <a:lnTo>
                    <a:pt x="1158605" y="697402"/>
                  </a:lnTo>
                  <a:lnTo>
                    <a:pt x="1167995" y="653484"/>
                  </a:lnTo>
                  <a:lnTo>
                    <a:pt x="1173741" y="608395"/>
                  </a:lnTo>
                  <a:lnTo>
                    <a:pt x="1175689" y="562279"/>
                  </a:lnTo>
                  <a:lnTo>
                    <a:pt x="1173741" y="516163"/>
                  </a:lnTo>
                  <a:lnTo>
                    <a:pt x="1167995" y="471074"/>
                  </a:lnTo>
                  <a:lnTo>
                    <a:pt x="1158605" y="427156"/>
                  </a:lnTo>
                  <a:lnTo>
                    <a:pt x="1145720" y="384555"/>
                  </a:lnTo>
                  <a:lnTo>
                    <a:pt x="1129492" y="343414"/>
                  </a:lnTo>
                  <a:lnTo>
                    <a:pt x="1110074" y="303879"/>
                  </a:lnTo>
                  <a:lnTo>
                    <a:pt x="1087615" y="266093"/>
                  </a:lnTo>
                  <a:lnTo>
                    <a:pt x="1062267" y="230203"/>
                  </a:lnTo>
                  <a:lnTo>
                    <a:pt x="1034182" y="196353"/>
                  </a:lnTo>
                  <a:lnTo>
                    <a:pt x="1003511" y="164687"/>
                  </a:lnTo>
                  <a:lnTo>
                    <a:pt x="970404" y="135350"/>
                  </a:lnTo>
                  <a:lnTo>
                    <a:pt x="935015" y="108486"/>
                  </a:lnTo>
                  <a:lnTo>
                    <a:pt x="897493" y="84241"/>
                  </a:lnTo>
                  <a:lnTo>
                    <a:pt x="857990" y="62760"/>
                  </a:lnTo>
                  <a:lnTo>
                    <a:pt x="816657" y="44186"/>
                  </a:lnTo>
                  <a:lnTo>
                    <a:pt x="773646" y="28665"/>
                  </a:lnTo>
                  <a:lnTo>
                    <a:pt x="729108" y="16341"/>
                  </a:lnTo>
                  <a:lnTo>
                    <a:pt x="683194" y="7359"/>
                  </a:lnTo>
                  <a:lnTo>
                    <a:pt x="636056" y="1863"/>
                  </a:lnTo>
                  <a:lnTo>
                    <a:pt x="587844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79847" y="3932071"/>
              <a:ext cx="1176020" cy="1124585"/>
            </a:xfrm>
            <a:custGeom>
              <a:avLst/>
              <a:gdLst/>
              <a:ahLst/>
              <a:cxnLst/>
              <a:rect l="l" t="t" r="r" b="b"/>
              <a:pathLst>
                <a:path w="1176020" h="1124585">
                  <a:moveTo>
                    <a:pt x="0" y="562279"/>
                  </a:moveTo>
                  <a:lnTo>
                    <a:pt x="1948" y="516163"/>
                  </a:lnTo>
                  <a:lnTo>
                    <a:pt x="7693" y="471074"/>
                  </a:lnTo>
                  <a:lnTo>
                    <a:pt x="17084" y="427156"/>
                  </a:lnTo>
                  <a:lnTo>
                    <a:pt x="29968" y="384555"/>
                  </a:lnTo>
                  <a:lnTo>
                    <a:pt x="46195" y="343414"/>
                  </a:lnTo>
                  <a:lnTo>
                    <a:pt x="65613" y="303879"/>
                  </a:lnTo>
                  <a:lnTo>
                    <a:pt x="88071" y="266093"/>
                  </a:lnTo>
                  <a:lnTo>
                    <a:pt x="113418" y="230203"/>
                  </a:lnTo>
                  <a:lnTo>
                    <a:pt x="141503" y="196353"/>
                  </a:lnTo>
                  <a:lnTo>
                    <a:pt x="172173" y="164687"/>
                  </a:lnTo>
                  <a:lnTo>
                    <a:pt x="205279" y="135350"/>
                  </a:lnTo>
                  <a:lnTo>
                    <a:pt x="240669" y="108486"/>
                  </a:lnTo>
                  <a:lnTo>
                    <a:pt x="278191" y="84241"/>
                  </a:lnTo>
                  <a:lnTo>
                    <a:pt x="317694" y="62760"/>
                  </a:lnTo>
                  <a:lnTo>
                    <a:pt x="359027" y="44186"/>
                  </a:lnTo>
                  <a:lnTo>
                    <a:pt x="402038" y="28665"/>
                  </a:lnTo>
                  <a:lnTo>
                    <a:pt x="446577" y="16341"/>
                  </a:lnTo>
                  <a:lnTo>
                    <a:pt x="492492" y="7359"/>
                  </a:lnTo>
                  <a:lnTo>
                    <a:pt x="539631" y="1863"/>
                  </a:lnTo>
                  <a:lnTo>
                    <a:pt x="587844" y="0"/>
                  </a:lnTo>
                  <a:lnTo>
                    <a:pt x="636056" y="1863"/>
                  </a:lnTo>
                  <a:lnTo>
                    <a:pt x="683194" y="7359"/>
                  </a:lnTo>
                  <a:lnTo>
                    <a:pt x="729108" y="16341"/>
                  </a:lnTo>
                  <a:lnTo>
                    <a:pt x="773646" y="28665"/>
                  </a:lnTo>
                  <a:lnTo>
                    <a:pt x="816657" y="44186"/>
                  </a:lnTo>
                  <a:lnTo>
                    <a:pt x="857990" y="62760"/>
                  </a:lnTo>
                  <a:lnTo>
                    <a:pt x="897493" y="84241"/>
                  </a:lnTo>
                  <a:lnTo>
                    <a:pt x="935015" y="108486"/>
                  </a:lnTo>
                  <a:lnTo>
                    <a:pt x="970404" y="135350"/>
                  </a:lnTo>
                  <a:lnTo>
                    <a:pt x="1003511" y="164687"/>
                  </a:lnTo>
                  <a:lnTo>
                    <a:pt x="1034182" y="196353"/>
                  </a:lnTo>
                  <a:lnTo>
                    <a:pt x="1062267" y="230203"/>
                  </a:lnTo>
                  <a:lnTo>
                    <a:pt x="1087615" y="266093"/>
                  </a:lnTo>
                  <a:lnTo>
                    <a:pt x="1110074" y="303879"/>
                  </a:lnTo>
                  <a:lnTo>
                    <a:pt x="1129492" y="343414"/>
                  </a:lnTo>
                  <a:lnTo>
                    <a:pt x="1145720" y="384555"/>
                  </a:lnTo>
                  <a:lnTo>
                    <a:pt x="1158605" y="427156"/>
                  </a:lnTo>
                  <a:lnTo>
                    <a:pt x="1167995" y="471074"/>
                  </a:lnTo>
                  <a:lnTo>
                    <a:pt x="1173741" y="516163"/>
                  </a:lnTo>
                  <a:lnTo>
                    <a:pt x="1175689" y="562279"/>
                  </a:lnTo>
                  <a:lnTo>
                    <a:pt x="1173741" y="608395"/>
                  </a:lnTo>
                  <a:lnTo>
                    <a:pt x="1167995" y="653484"/>
                  </a:lnTo>
                  <a:lnTo>
                    <a:pt x="1158605" y="697402"/>
                  </a:lnTo>
                  <a:lnTo>
                    <a:pt x="1145720" y="740004"/>
                  </a:lnTo>
                  <a:lnTo>
                    <a:pt x="1129492" y="781145"/>
                  </a:lnTo>
                  <a:lnTo>
                    <a:pt x="1110074" y="820680"/>
                  </a:lnTo>
                  <a:lnTo>
                    <a:pt x="1087615" y="858465"/>
                  </a:lnTo>
                  <a:lnTo>
                    <a:pt x="1062267" y="894355"/>
                  </a:lnTo>
                  <a:lnTo>
                    <a:pt x="1034182" y="928206"/>
                  </a:lnTo>
                  <a:lnTo>
                    <a:pt x="1003511" y="959872"/>
                  </a:lnTo>
                  <a:lnTo>
                    <a:pt x="970404" y="989209"/>
                  </a:lnTo>
                  <a:lnTo>
                    <a:pt x="935015" y="1016072"/>
                  </a:lnTo>
                  <a:lnTo>
                    <a:pt x="897493" y="1040317"/>
                  </a:lnTo>
                  <a:lnTo>
                    <a:pt x="857990" y="1061799"/>
                  </a:lnTo>
                  <a:lnTo>
                    <a:pt x="816657" y="1080373"/>
                  </a:lnTo>
                  <a:lnTo>
                    <a:pt x="773646" y="1095894"/>
                  </a:lnTo>
                  <a:lnTo>
                    <a:pt x="729108" y="1108218"/>
                  </a:lnTo>
                  <a:lnTo>
                    <a:pt x="683194" y="1117200"/>
                  </a:lnTo>
                  <a:lnTo>
                    <a:pt x="636056" y="1122695"/>
                  </a:lnTo>
                  <a:lnTo>
                    <a:pt x="587844" y="1124559"/>
                  </a:lnTo>
                  <a:lnTo>
                    <a:pt x="539631" y="1122695"/>
                  </a:lnTo>
                  <a:lnTo>
                    <a:pt x="492492" y="1117200"/>
                  </a:lnTo>
                  <a:lnTo>
                    <a:pt x="446577" y="1108218"/>
                  </a:lnTo>
                  <a:lnTo>
                    <a:pt x="402038" y="1095894"/>
                  </a:lnTo>
                  <a:lnTo>
                    <a:pt x="359027" y="1080373"/>
                  </a:lnTo>
                  <a:lnTo>
                    <a:pt x="317694" y="1061799"/>
                  </a:lnTo>
                  <a:lnTo>
                    <a:pt x="278191" y="1040317"/>
                  </a:lnTo>
                  <a:lnTo>
                    <a:pt x="240669" y="1016072"/>
                  </a:lnTo>
                  <a:lnTo>
                    <a:pt x="205279" y="989209"/>
                  </a:lnTo>
                  <a:lnTo>
                    <a:pt x="172173" y="959872"/>
                  </a:lnTo>
                  <a:lnTo>
                    <a:pt x="141503" y="928206"/>
                  </a:lnTo>
                  <a:lnTo>
                    <a:pt x="113418" y="894355"/>
                  </a:lnTo>
                  <a:lnTo>
                    <a:pt x="88071" y="858465"/>
                  </a:lnTo>
                  <a:lnTo>
                    <a:pt x="65613" y="820680"/>
                  </a:lnTo>
                  <a:lnTo>
                    <a:pt x="46195" y="781145"/>
                  </a:lnTo>
                  <a:lnTo>
                    <a:pt x="29968" y="740004"/>
                  </a:lnTo>
                  <a:lnTo>
                    <a:pt x="17084" y="697402"/>
                  </a:lnTo>
                  <a:lnTo>
                    <a:pt x="7693" y="653484"/>
                  </a:lnTo>
                  <a:lnTo>
                    <a:pt x="1948" y="608395"/>
                  </a:lnTo>
                  <a:lnTo>
                    <a:pt x="0" y="5622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55821" y="4317820"/>
            <a:ext cx="822960" cy="3295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93040">
              <a:lnSpc>
                <a:spcPts val="1130"/>
              </a:lnSpc>
              <a:spcBef>
                <a:spcPts val="250"/>
              </a:spcBef>
            </a:pPr>
            <a:r>
              <a:rPr sz="1050" spc="-10">
                <a:solidFill>
                  <a:srgbClr val="FFFFFF"/>
                </a:solidFill>
                <a:latin typeface="Arial"/>
                <a:cs typeface="Arial"/>
              </a:rPr>
              <a:t>Career Opportunities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38347" y="3720904"/>
            <a:ext cx="1226185" cy="1342390"/>
            <a:chOff x="3938347" y="3720904"/>
            <a:chExt cx="1226185" cy="1342390"/>
          </a:xfrm>
        </p:grpSpPr>
        <p:sp>
          <p:nvSpPr>
            <p:cNvPr id="16" name="object 16"/>
            <p:cNvSpPr/>
            <p:nvPr/>
          </p:nvSpPr>
          <p:spPr>
            <a:xfrm>
              <a:off x="4840784" y="3720904"/>
              <a:ext cx="323850" cy="272415"/>
            </a:xfrm>
            <a:custGeom>
              <a:avLst/>
              <a:gdLst/>
              <a:ahLst/>
              <a:cxnLst/>
              <a:rect l="l" t="t" r="r" b="b"/>
              <a:pathLst>
                <a:path w="323850" h="272414">
                  <a:moveTo>
                    <a:pt x="125907" y="0"/>
                  </a:moveTo>
                  <a:lnTo>
                    <a:pt x="64668" y="84277"/>
                  </a:lnTo>
                  <a:lnTo>
                    <a:pt x="0" y="37287"/>
                  </a:lnTo>
                  <a:lnTo>
                    <a:pt x="100457" y="239039"/>
                  </a:lnTo>
                  <a:lnTo>
                    <a:pt x="323380" y="272237"/>
                  </a:lnTo>
                  <a:lnTo>
                    <a:pt x="258699" y="225247"/>
                  </a:lnTo>
                  <a:lnTo>
                    <a:pt x="319938" y="140969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AAA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44697" y="3932070"/>
              <a:ext cx="1176020" cy="1124585"/>
            </a:xfrm>
            <a:custGeom>
              <a:avLst/>
              <a:gdLst/>
              <a:ahLst/>
              <a:cxnLst/>
              <a:rect l="l" t="t" r="r" b="b"/>
              <a:pathLst>
                <a:path w="1176020" h="1124585">
                  <a:moveTo>
                    <a:pt x="587844" y="0"/>
                  </a:moveTo>
                  <a:lnTo>
                    <a:pt x="539631" y="1863"/>
                  </a:lnTo>
                  <a:lnTo>
                    <a:pt x="492492" y="7359"/>
                  </a:lnTo>
                  <a:lnTo>
                    <a:pt x="446577" y="16341"/>
                  </a:lnTo>
                  <a:lnTo>
                    <a:pt x="402038" y="28665"/>
                  </a:lnTo>
                  <a:lnTo>
                    <a:pt x="359027" y="44186"/>
                  </a:lnTo>
                  <a:lnTo>
                    <a:pt x="317694" y="62760"/>
                  </a:lnTo>
                  <a:lnTo>
                    <a:pt x="278191" y="84241"/>
                  </a:lnTo>
                  <a:lnTo>
                    <a:pt x="240669" y="108486"/>
                  </a:lnTo>
                  <a:lnTo>
                    <a:pt x="205279" y="135350"/>
                  </a:lnTo>
                  <a:lnTo>
                    <a:pt x="172173" y="164687"/>
                  </a:lnTo>
                  <a:lnTo>
                    <a:pt x="141503" y="196353"/>
                  </a:lnTo>
                  <a:lnTo>
                    <a:pt x="113418" y="230203"/>
                  </a:lnTo>
                  <a:lnTo>
                    <a:pt x="88071" y="266093"/>
                  </a:lnTo>
                  <a:lnTo>
                    <a:pt x="65613" y="303879"/>
                  </a:lnTo>
                  <a:lnTo>
                    <a:pt x="46195" y="343414"/>
                  </a:lnTo>
                  <a:lnTo>
                    <a:pt x="29968" y="384555"/>
                  </a:lnTo>
                  <a:lnTo>
                    <a:pt x="17084" y="427156"/>
                  </a:lnTo>
                  <a:lnTo>
                    <a:pt x="7693" y="471074"/>
                  </a:lnTo>
                  <a:lnTo>
                    <a:pt x="1948" y="516163"/>
                  </a:lnTo>
                  <a:lnTo>
                    <a:pt x="0" y="562279"/>
                  </a:lnTo>
                  <a:lnTo>
                    <a:pt x="1948" y="608395"/>
                  </a:lnTo>
                  <a:lnTo>
                    <a:pt x="7693" y="653484"/>
                  </a:lnTo>
                  <a:lnTo>
                    <a:pt x="17084" y="697402"/>
                  </a:lnTo>
                  <a:lnTo>
                    <a:pt x="29968" y="740004"/>
                  </a:lnTo>
                  <a:lnTo>
                    <a:pt x="46195" y="781145"/>
                  </a:lnTo>
                  <a:lnTo>
                    <a:pt x="65613" y="820680"/>
                  </a:lnTo>
                  <a:lnTo>
                    <a:pt x="88071" y="858465"/>
                  </a:lnTo>
                  <a:lnTo>
                    <a:pt x="113418" y="894355"/>
                  </a:lnTo>
                  <a:lnTo>
                    <a:pt x="141503" y="928206"/>
                  </a:lnTo>
                  <a:lnTo>
                    <a:pt x="172173" y="959872"/>
                  </a:lnTo>
                  <a:lnTo>
                    <a:pt x="205279" y="989209"/>
                  </a:lnTo>
                  <a:lnTo>
                    <a:pt x="240669" y="1016072"/>
                  </a:lnTo>
                  <a:lnTo>
                    <a:pt x="278191" y="1040317"/>
                  </a:lnTo>
                  <a:lnTo>
                    <a:pt x="317694" y="1061799"/>
                  </a:lnTo>
                  <a:lnTo>
                    <a:pt x="359027" y="1080373"/>
                  </a:lnTo>
                  <a:lnTo>
                    <a:pt x="402038" y="1095894"/>
                  </a:lnTo>
                  <a:lnTo>
                    <a:pt x="446577" y="1108218"/>
                  </a:lnTo>
                  <a:lnTo>
                    <a:pt x="492492" y="1117200"/>
                  </a:lnTo>
                  <a:lnTo>
                    <a:pt x="539631" y="1122695"/>
                  </a:lnTo>
                  <a:lnTo>
                    <a:pt x="587844" y="1124559"/>
                  </a:lnTo>
                  <a:lnTo>
                    <a:pt x="636056" y="1122695"/>
                  </a:lnTo>
                  <a:lnTo>
                    <a:pt x="683194" y="1117200"/>
                  </a:lnTo>
                  <a:lnTo>
                    <a:pt x="729108" y="1108218"/>
                  </a:lnTo>
                  <a:lnTo>
                    <a:pt x="773646" y="1095894"/>
                  </a:lnTo>
                  <a:lnTo>
                    <a:pt x="816657" y="1080373"/>
                  </a:lnTo>
                  <a:lnTo>
                    <a:pt x="857990" y="1061799"/>
                  </a:lnTo>
                  <a:lnTo>
                    <a:pt x="897493" y="1040317"/>
                  </a:lnTo>
                  <a:lnTo>
                    <a:pt x="935015" y="1016072"/>
                  </a:lnTo>
                  <a:lnTo>
                    <a:pt x="970404" y="989209"/>
                  </a:lnTo>
                  <a:lnTo>
                    <a:pt x="1003511" y="959872"/>
                  </a:lnTo>
                  <a:lnTo>
                    <a:pt x="1034182" y="928206"/>
                  </a:lnTo>
                  <a:lnTo>
                    <a:pt x="1062267" y="894355"/>
                  </a:lnTo>
                  <a:lnTo>
                    <a:pt x="1087615" y="858465"/>
                  </a:lnTo>
                  <a:lnTo>
                    <a:pt x="1110074" y="820680"/>
                  </a:lnTo>
                  <a:lnTo>
                    <a:pt x="1129492" y="781145"/>
                  </a:lnTo>
                  <a:lnTo>
                    <a:pt x="1145720" y="740004"/>
                  </a:lnTo>
                  <a:lnTo>
                    <a:pt x="1158605" y="697402"/>
                  </a:lnTo>
                  <a:lnTo>
                    <a:pt x="1167995" y="653484"/>
                  </a:lnTo>
                  <a:lnTo>
                    <a:pt x="1173741" y="608395"/>
                  </a:lnTo>
                  <a:lnTo>
                    <a:pt x="1175689" y="562279"/>
                  </a:lnTo>
                  <a:lnTo>
                    <a:pt x="1173741" y="516163"/>
                  </a:lnTo>
                  <a:lnTo>
                    <a:pt x="1167995" y="471074"/>
                  </a:lnTo>
                  <a:lnTo>
                    <a:pt x="1158605" y="427156"/>
                  </a:lnTo>
                  <a:lnTo>
                    <a:pt x="1145720" y="384555"/>
                  </a:lnTo>
                  <a:lnTo>
                    <a:pt x="1129492" y="343414"/>
                  </a:lnTo>
                  <a:lnTo>
                    <a:pt x="1110074" y="303879"/>
                  </a:lnTo>
                  <a:lnTo>
                    <a:pt x="1087615" y="266093"/>
                  </a:lnTo>
                  <a:lnTo>
                    <a:pt x="1062267" y="230203"/>
                  </a:lnTo>
                  <a:lnTo>
                    <a:pt x="1034182" y="196353"/>
                  </a:lnTo>
                  <a:lnTo>
                    <a:pt x="1003511" y="164687"/>
                  </a:lnTo>
                  <a:lnTo>
                    <a:pt x="970404" y="135350"/>
                  </a:lnTo>
                  <a:lnTo>
                    <a:pt x="935015" y="108486"/>
                  </a:lnTo>
                  <a:lnTo>
                    <a:pt x="897493" y="84241"/>
                  </a:lnTo>
                  <a:lnTo>
                    <a:pt x="857990" y="62760"/>
                  </a:lnTo>
                  <a:lnTo>
                    <a:pt x="816657" y="44186"/>
                  </a:lnTo>
                  <a:lnTo>
                    <a:pt x="773646" y="28665"/>
                  </a:lnTo>
                  <a:lnTo>
                    <a:pt x="729108" y="16341"/>
                  </a:lnTo>
                  <a:lnTo>
                    <a:pt x="683194" y="7359"/>
                  </a:lnTo>
                  <a:lnTo>
                    <a:pt x="636056" y="1863"/>
                  </a:lnTo>
                  <a:lnTo>
                    <a:pt x="587844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44697" y="3932070"/>
              <a:ext cx="1176020" cy="1124585"/>
            </a:xfrm>
            <a:custGeom>
              <a:avLst/>
              <a:gdLst/>
              <a:ahLst/>
              <a:cxnLst/>
              <a:rect l="l" t="t" r="r" b="b"/>
              <a:pathLst>
                <a:path w="1176020" h="1124585">
                  <a:moveTo>
                    <a:pt x="0" y="562279"/>
                  </a:moveTo>
                  <a:lnTo>
                    <a:pt x="1948" y="516163"/>
                  </a:lnTo>
                  <a:lnTo>
                    <a:pt x="7693" y="471074"/>
                  </a:lnTo>
                  <a:lnTo>
                    <a:pt x="17084" y="427156"/>
                  </a:lnTo>
                  <a:lnTo>
                    <a:pt x="29968" y="384555"/>
                  </a:lnTo>
                  <a:lnTo>
                    <a:pt x="46195" y="343414"/>
                  </a:lnTo>
                  <a:lnTo>
                    <a:pt x="65613" y="303879"/>
                  </a:lnTo>
                  <a:lnTo>
                    <a:pt x="88071" y="266093"/>
                  </a:lnTo>
                  <a:lnTo>
                    <a:pt x="113418" y="230203"/>
                  </a:lnTo>
                  <a:lnTo>
                    <a:pt x="141503" y="196353"/>
                  </a:lnTo>
                  <a:lnTo>
                    <a:pt x="172173" y="164687"/>
                  </a:lnTo>
                  <a:lnTo>
                    <a:pt x="205279" y="135350"/>
                  </a:lnTo>
                  <a:lnTo>
                    <a:pt x="240669" y="108486"/>
                  </a:lnTo>
                  <a:lnTo>
                    <a:pt x="278191" y="84241"/>
                  </a:lnTo>
                  <a:lnTo>
                    <a:pt x="317694" y="62760"/>
                  </a:lnTo>
                  <a:lnTo>
                    <a:pt x="359027" y="44186"/>
                  </a:lnTo>
                  <a:lnTo>
                    <a:pt x="402038" y="28665"/>
                  </a:lnTo>
                  <a:lnTo>
                    <a:pt x="446577" y="16341"/>
                  </a:lnTo>
                  <a:lnTo>
                    <a:pt x="492492" y="7359"/>
                  </a:lnTo>
                  <a:lnTo>
                    <a:pt x="539631" y="1863"/>
                  </a:lnTo>
                  <a:lnTo>
                    <a:pt x="587844" y="0"/>
                  </a:lnTo>
                  <a:lnTo>
                    <a:pt x="636056" y="1863"/>
                  </a:lnTo>
                  <a:lnTo>
                    <a:pt x="683194" y="7359"/>
                  </a:lnTo>
                  <a:lnTo>
                    <a:pt x="729108" y="16341"/>
                  </a:lnTo>
                  <a:lnTo>
                    <a:pt x="773646" y="28665"/>
                  </a:lnTo>
                  <a:lnTo>
                    <a:pt x="816657" y="44186"/>
                  </a:lnTo>
                  <a:lnTo>
                    <a:pt x="857990" y="62760"/>
                  </a:lnTo>
                  <a:lnTo>
                    <a:pt x="897493" y="84241"/>
                  </a:lnTo>
                  <a:lnTo>
                    <a:pt x="935015" y="108486"/>
                  </a:lnTo>
                  <a:lnTo>
                    <a:pt x="970404" y="135350"/>
                  </a:lnTo>
                  <a:lnTo>
                    <a:pt x="1003511" y="164687"/>
                  </a:lnTo>
                  <a:lnTo>
                    <a:pt x="1034182" y="196353"/>
                  </a:lnTo>
                  <a:lnTo>
                    <a:pt x="1062267" y="230203"/>
                  </a:lnTo>
                  <a:lnTo>
                    <a:pt x="1087615" y="266093"/>
                  </a:lnTo>
                  <a:lnTo>
                    <a:pt x="1110074" y="303879"/>
                  </a:lnTo>
                  <a:lnTo>
                    <a:pt x="1129492" y="343414"/>
                  </a:lnTo>
                  <a:lnTo>
                    <a:pt x="1145720" y="384555"/>
                  </a:lnTo>
                  <a:lnTo>
                    <a:pt x="1158605" y="427156"/>
                  </a:lnTo>
                  <a:lnTo>
                    <a:pt x="1167995" y="471074"/>
                  </a:lnTo>
                  <a:lnTo>
                    <a:pt x="1173741" y="516163"/>
                  </a:lnTo>
                  <a:lnTo>
                    <a:pt x="1175689" y="562279"/>
                  </a:lnTo>
                  <a:lnTo>
                    <a:pt x="1173741" y="608395"/>
                  </a:lnTo>
                  <a:lnTo>
                    <a:pt x="1167995" y="653484"/>
                  </a:lnTo>
                  <a:lnTo>
                    <a:pt x="1158605" y="697402"/>
                  </a:lnTo>
                  <a:lnTo>
                    <a:pt x="1145720" y="740004"/>
                  </a:lnTo>
                  <a:lnTo>
                    <a:pt x="1129492" y="781145"/>
                  </a:lnTo>
                  <a:lnTo>
                    <a:pt x="1110074" y="820680"/>
                  </a:lnTo>
                  <a:lnTo>
                    <a:pt x="1087615" y="858465"/>
                  </a:lnTo>
                  <a:lnTo>
                    <a:pt x="1062267" y="894355"/>
                  </a:lnTo>
                  <a:lnTo>
                    <a:pt x="1034182" y="928206"/>
                  </a:lnTo>
                  <a:lnTo>
                    <a:pt x="1003511" y="959872"/>
                  </a:lnTo>
                  <a:lnTo>
                    <a:pt x="970404" y="989209"/>
                  </a:lnTo>
                  <a:lnTo>
                    <a:pt x="935015" y="1016072"/>
                  </a:lnTo>
                  <a:lnTo>
                    <a:pt x="897493" y="1040317"/>
                  </a:lnTo>
                  <a:lnTo>
                    <a:pt x="857990" y="1061799"/>
                  </a:lnTo>
                  <a:lnTo>
                    <a:pt x="816657" y="1080373"/>
                  </a:lnTo>
                  <a:lnTo>
                    <a:pt x="773646" y="1095894"/>
                  </a:lnTo>
                  <a:lnTo>
                    <a:pt x="729108" y="1108218"/>
                  </a:lnTo>
                  <a:lnTo>
                    <a:pt x="683194" y="1117200"/>
                  </a:lnTo>
                  <a:lnTo>
                    <a:pt x="636056" y="1122695"/>
                  </a:lnTo>
                  <a:lnTo>
                    <a:pt x="587844" y="1124559"/>
                  </a:lnTo>
                  <a:lnTo>
                    <a:pt x="539631" y="1122695"/>
                  </a:lnTo>
                  <a:lnTo>
                    <a:pt x="492492" y="1117200"/>
                  </a:lnTo>
                  <a:lnTo>
                    <a:pt x="446577" y="1108218"/>
                  </a:lnTo>
                  <a:lnTo>
                    <a:pt x="402038" y="1095894"/>
                  </a:lnTo>
                  <a:lnTo>
                    <a:pt x="359027" y="1080373"/>
                  </a:lnTo>
                  <a:lnTo>
                    <a:pt x="317694" y="1061799"/>
                  </a:lnTo>
                  <a:lnTo>
                    <a:pt x="278191" y="1040317"/>
                  </a:lnTo>
                  <a:lnTo>
                    <a:pt x="240669" y="1016072"/>
                  </a:lnTo>
                  <a:lnTo>
                    <a:pt x="205279" y="989209"/>
                  </a:lnTo>
                  <a:lnTo>
                    <a:pt x="172173" y="959872"/>
                  </a:lnTo>
                  <a:lnTo>
                    <a:pt x="141503" y="928206"/>
                  </a:lnTo>
                  <a:lnTo>
                    <a:pt x="113418" y="894355"/>
                  </a:lnTo>
                  <a:lnTo>
                    <a:pt x="88071" y="858465"/>
                  </a:lnTo>
                  <a:lnTo>
                    <a:pt x="65613" y="820680"/>
                  </a:lnTo>
                  <a:lnTo>
                    <a:pt x="46195" y="781145"/>
                  </a:lnTo>
                  <a:lnTo>
                    <a:pt x="29968" y="740004"/>
                  </a:lnTo>
                  <a:lnTo>
                    <a:pt x="17084" y="697402"/>
                  </a:lnTo>
                  <a:lnTo>
                    <a:pt x="7693" y="653484"/>
                  </a:lnTo>
                  <a:lnTo>
                    <a:pt x="1948" y="608395"/>
                  </a:lnTo>
                  <a:lnTo>
                    <a:pt x="0" y="5622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23695" y="4389830"/>
            <a:ext cx="8185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>
                <a:solidFill>
                  <a:srgbClr val="FFFFFF"/>
                </a:solidFill>
                <a:latin typeface="Arial"/>
                <a:cs typeface="Arial"/>
              </a:rPr>
              <a:t>Sustainability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46703" y="2171660"/>
            <a:ext cx="1464310" cy="1124585"/>
            <a:chOff x="3346703" y="2171660"/>
            <a:chExt cx="1464310" cy="1124585"/>
          </a:xfrm>
        </p:grpSpPr>
        <p:sp>
          <p:nvSpPr>
            <p:cNvPr id="21" name="object 21"/>
            <p:cNvSpPr/>
            <p:nvPr/>
          </p:nvSpPr>
          <p:spPr>
            <a:xfrm>
              <a:off x="4583988" y="2783729"/>
              <a:ext cx="227329" cy="363855"/>
            </a:xfrm>
            <a:custGeom>
              <a:avLst/>
              <a:gdLst/>
              <a:ahLst/>
              <a:cxnLst/>
              <a:rect l="l" t="t" r="r" b="b"/>
              <a:pathLst>
                <a:path w="227329" h="363855">
                  <a:moveTo>
                    <a:pt x="154851" y="0"/>
                  </a:moveTo>
                  <a:lnTo>
                    <a:pt x="0" y="150698"/>
                  </a:lnTo>
                  <a:lnTo>
                    <a:pt x="36703" y="363639"/>
                  </a:lnTo>
                  <a:lnTo>
                    <a:pt x="60337" y="290906"/>
                  </a:lnTo>
                  <a:lnTo>
                    <a:pt x="156121" y="322033"/>
                  </a:lnTo>
                  <a:lnTo>
                    <a:pt x="227012" y="103847"/>
                  </a:lnTo>
                  <a:lnTo>
                    <a:pt x="131229" y="72732"/>
                  </a:lnTo>
                  <a:lnTo>
                    <a:pt x="154851" y="0"/>
                  </a:lnTo>
                  <a:close/>
                </a:path>
              </a:pathLst>
            </a:custGeom>
            <a:solidFill>
              <a:srgbClr val="AAA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6703" y="2171660"/>
              <a:ext cx="1176020" cy="1124585"/>
            </a:xfrm>
            <a:custGeom>
              <a:avLst/>
              <a:gdLst/>
              <a:ahLst/>
              <a:cxnLst/>
              <a:rect l="l" t="t" r="r" b="b"/>
              <a:pathLst>
                <a:path w="1176020" h="1124585">
                  <a:moveTo>
                    <a:pt x="587844" y="0"/>
                  </a:moveTo>
                  <a:lnTo>
                    <a:pt x="539631" y="1863"/>
                  </a:lnTo>
                  <a:lnTo>
                    <a:pt x="492492" y="7359"/>
                  </a:lnTo>
                  <a:lnTo>
                    <a:pt x="446577" y="16341"/>
                  </a:lnTo>
                  <a:lnTo>
                    <a:pt x="402038" y="28665"/>
                  </a:lnTo>
                  <a:lnTo>
                    <a:pt x="359027" y="44186"/>
                  </a:lnTo>
                  <a:lnTo>
                    <a:pt x="317694" y="62760"/>
                  </a:lnTo>
                  <a:lnTo>
                    <a:pt x="278191" y="84241"/>
                  </a:lnTo>
                  <a:lnTo>
                    <a:pt x="240669" y="108486"/>
                  </a:lnTo>
                  <a:lnTo>
                    <a:pt x="205279" y="135350"/>
                  </a:lnTo>
                  <a:lnTo>
                    <a:pt x="172173" y="164687"/>
                  </a:lnTo>
                  <a:lnTo>
                    <a:pt x="141503" y="196353"/>
                  </a:lnTo>
                  <a:lnTo>
                    <a:pt x="113418" y="230203"/>
                  </a:lnTo>
                  <a:lnTo>
                    <a:pt x="88071" y="266093"/>
                  </a:lnTo>
                  <a:lnTo>
                    <a:pt x="65613" y="303879"/>
                  </a:lnTo>
                  <a:lnTo>
                    <a:pt x="46195" y="343414"/>
                  </a:lnTo>
                  <a:lnTo>
                    <a:pt x="29968" y="384555"/>
                  </a:lnTo>
                  <a:lnTo>
                    <a:pt x="17084" y="427156"/>
                  </a:lnTo>
                  <a:lnTo>
                    <a:pt x="7693" y="471074"/>
                  </a:lnTo>
                  <a:lnTo>
                    <a:pt x="1948" y="516163"/>
                  </a:lnTo>
                  <a:lnTo>
                    <a:pt x="0" y="562279"/>
                  </a:lnTo>
                  <a:lnTo>
                    <a:pt x="1948" y="608395"/>
                  </a:lnTo>
                  <a:lnTo>
                    <a:pt x="7693" y="653484"/>
                  </a:lnTo>
                  <a:lnTo>
                    <a:pt x="17084" y="697402"/>
                  </a:lnTo>
                  <a:lnTo>
                    <a:pt x="29968" y="740004"/>
                  </a:lnTo>
                  <a:lnTo>
                    <a:pt x="46195" y="781145"/>
                  </a:lnTo>
                  <a:lnTo>
                    <a:pt x="65613" y="820680"/>
                  </a:lnTo>
                  <a:lnTo>
                    <a:pt x="88071" y="858465"/>
                  </a:lnTo>
                  <a:lnTo>
                    <a:pt x="113418" y="894355"/>
                  </a:lnTo>
                  <a:lnTo>
                    <a:pt x="141503" y="928206"/>
                  </a:lnTo>
                  <a:lnTo>
                    <a:pt x="172173" y="959872"/>
                  </a:lnTo>
                  <a:lnTo>
                    <a:pt x="205279" y="989209"/>
                  </a:lnTo>
                  <a:lnTo>
                    <a:pt x="240669" y="1016072"/>
                  </a:lnTo>
                  <a:lnTo>
                    <a:pt x="278191" y="1040317"/>
                  </a:lnTo>
                  <a:lnTo>
                    <a:pt x="317694" y="1061799"/>
                  </a:lnTo>
                  <a:lnTo>
                    <a:pt x="359027" y="1080373"/>
                  </a:lnTo>
                  <a:lnTo>
                    <a:pt x="402038" y="1095894"/>
                  </a:lnTo>
                  <a:lnTo>
                    <a:pt x="446577" y="1108218"/>
                  </a:lnTo>
                  <a:lnTo>
                    <a:pt x="492492" y="1117200"/>
                  </a:lnTo>
                  <a:lnTo>
                    <a:pt x="539631" y="1122695"/>
                  </a:lnTo>
                  <a:lnTo>
                    <a:pt x="587844" y="1124559"/>
                  </a:lnTo>
                  <a:lnTo>
                    <a:pt x="636056" y="1122695"/>
                  </a:lnTo>
                  <a:lnTo>
                    <a:pt x="683194" y="1117200"/>
                  </a:lnTo>
                  <a:lnTo>
                    <a:pt x="729108" y="1108218"/>
                  </a:lnTo>
                  <a:lnTo>
                    <a:pt x="773646" y="1095894"/>
                  </a:lnTo>
                  <a:lnTo>
                    <a:pt x="816657" y="1080373"/>
                  </a:lnTo>
                  <a:lnTo>
                    <a:pt x="857990" y="1061799"/>
                  </a:lnTo>
                  <a:lnTo>
                    <a:pt x="897493" y="1040317"/>
                  </a:lnTo>
                  <a:lnTo>
                    <a:pt x="935015" y="1016072"/>
                  </a:lnTo>
                  <a:lnTo>
                    <a:pt x="970404" y="989209"/>
                  </a:lnTo>
                  <a:lnTo>
                    <a:pt x="1003511" y="959872"/>
                  </a:lnTo>
                  <a:lnTo>
                    <a:pt x="1034182" y="928206"/>
                  </a:lnTo>
                  <a:lnTo>
                    <a:pt x="1062267" y="894355"/>
                  </a:lnTo>
                  <a:lnTo>
                    <a:pt x="1087615" y="858465"/>
                  </a:lnTo>
                  <a:lnTo>
                    <a:pt x="1110074" y="820680"/>
                  </a:lnTo>
                  <a:lnTo>
                    <a:pt x="1129492" y="781145"/>
                  </a:lnTo>
                  <a:lnTo>
                    <a:pt x="1145720" y="740004"/>
                  </a:lnTo>
                  <a:lnTo>
                    <a:pt x="1158605" y="697402"/>
                  </a:lnTo>
                  <a:lnTo>
                    <a:pt x="1167995" y="653484"/>
                  </a:lnTo>
                  <a:lnTo>
                    <a:pt x="1173741" y="608395"/>
                  </a:lnTo>
                  <a:lnTo>
                    <a:pt x="1175689" y="562279"/>
                  </a:lnTo>
                  <a:lnTo>
                    <a:pt x="1173741" y="516163"/>
                  </a:lnTo>
                  <a:lnTo>
                    <a:pt x="1167995" y="471074"/>
                  </a:lnTo>
                  <a:lnTo>
                    <a:pt x="1158605" y="427156"/>
                  </a:lnTo>
                  <a:lnTo>
                    <a:pt x="1145720" y="384555"/>
                  </a:lnTo>
                  <a:lnTo>
                    <a:pt x="1129492" y="343414"/>
                  </a:lnTo>
                  <a:lnTo>
                    <a:pt x="1110074" y="303879"/>
                  </a:lnTo>
                  <a:lnTo>
                    <a:pt x="1087615" y="266093"/>
                  </a:lnTo>
                  <a:lnTo>
                    <a:pt x="1062267" y="230203"/>
                  </a:lnTo>
                  <a:lnTo>
                    <a:pt x="1034182" y="196353"/>
                  </a:lnTo>
                  <a:lnTo>
                    <a:pt x="1003511" y="164687"/>
                  </a:lnTo>
                  <a:lnTo>
                    <a:pt x="970404" y="135350"/>
                  </a:lnTo>
                  <a:lnTo>
                    <a:pt x="935015" y="108486"/>
                  </a:lnTo>
                  <a:lnTo>
                    <a:pt x="897493" y="84241"/>
                  </a:lnTo>
                  <a:lnTo>
                    <a:pt x="857990" y="62760"/>
                  </a:lnTo>
                  <a:lnTo>
                    <a:pt x="816657" y="44186"/>
                  </a:lnTo>
                  <a:lnTo>
                    <a:pt x="773646" y="28665"/>
                  </a:lnTo>
                  <a:lnTo>
                    <a:pt x="729108" y="16341"/>
                  </a:lnTo>
                  <a:lnTo>
                    <a:pt x="683194" y="7359"/>
                  </a:lnTo>
                  <a:lnTo>
                    <a:pt x="636056" y="1863"/>
                  </a:lnTo>
                  <a:lnTo>
                    <a:pt x="587844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05565" y="2629419"/>
            <a:ext cx="4584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66698" y="1145644"/>
            <a:ext cx="1491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Excellent</a:t>
            </a:r>
            <a:r>
              <a:rPr sz="10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remuneration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Bonus</a:t>
            </a:r>
            <a:r>
              <a:rPr sz="1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schemes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Earn</a:t>
            </a:r>
            <a:r>
              <a:rPr sz="1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while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you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learn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Attractive</a:t>
            </a:r>
            <a:r>
              <a:rPr sz="10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pensions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07529" y="2272986"/>
            <a:ext cx="11099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Where</a:t>
            </a:r>
            <a:r>
              <a:rPr sz="10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you</a:t>
            </a:r>
            <a:r>
              <a:rPr sz="1000" spc="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work</a:t>
            </a:r>
            <a:endParaRPr sz="1000">
              <a:latin typeface="Arial"/>
              <a:cs typeface="Arial"/>
            </a:endParaRPr>
          </a:p>
          <a:p>
            <a:pPr marL="184785" marR="53975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Local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or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opportunities</a:t>
            </a:r>
            <a:r>
              <a:rPr sz="1000" spc="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travel</a:t>
            </a:r>
            <a:endParaRPr sz="1000">
              <a:latin typeface="Arial"/>
              <a:cs typeface="Arial"/>
            </a:endParaRPr>
          </a:p>
          <a:p>
            <a:pPr marL="184785" marR="164465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Reskilling</a:t>
            </a:r>
            <a:r>
              <a:rPr sz="1000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for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transferability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25502" y="3581555"/>
            <a:ext cx="164465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Clear</a:t>
            </a:r>
            <a:r>
              <a:rPr sz="1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progression</a:t>
            </a:r>
            <a:r>
              <a:rPr sz="1000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routes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eg</a:t>
            </a:r>
            <a:r>
              <a:rPr sz="1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technician</a:t>
            </a:r>
            <a:r>
              <a:rPr sz="10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levels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managerial/strategic</a:t>
            </a:r>
            <a:r>
              <a:rPr sz="1000" spc="9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roles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Equal</a:t>
            </a:r>
            <a:r>
              <a:rPr sz="1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opportunities</a:t>
            </a:r>
            <a:endParaRPr sz="1000">
              <a:latin typeface="Arial"/>
              <a:cs typeface="Arial"/>
            </a:endParaRPr>
          </a:p>
          <a:p>
            <a:pPr marL="184785" marR="283845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Career</a:t>
            </a:r>
            <a:r>
              <a:rPr sz="1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stability</a:t>
            </a:r>
            <a:r>
              <a:rPr sz="10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&amp;</a:t>
            </a:r>
            <a:r>
              <a:rPr sz="10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job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security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Training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&amp;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development</a:t>
            </a:r>
            <a:endParaRPr sz="1000">
              <a:latin typeface="Arial"/>
              <a:cs typeface="Arial"/>
            </a:endParaRPr>
          </a:p>
          <a:p>
            <a:pPr marL="184785" marR="6985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Opportunities</a:t>
            </a:r>
            <a:r>
              <a:rPr sz="1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10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grow</a:t>
            </a:r>
            <a:r>
              <a:rPr sz="1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be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upskilled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30828" y="3926963"/>
            <a:ext cx="14503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Make</a:t>
            </a:r>
            <a:r>
              <a:rPr sz="1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a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real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difference</a:t>
            </a:r>
            <a:endParaRPr sz="1000">
              <a:latin typeface="Arial"/>
              <a:cs typeface="Arial"/>
            </a:endParaRPr>
          </a:p>
          <a:p>
            <a:pPr marL="184785" marR="433705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Work</a:t>
            </a:r>
            <a:r>
              <a:rPr sz="10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with </a:t>
            </a:r>
            <a:r>
              <a:rPr sz="1000" spc="-25">
                <a:solidFill>
                  <a:srgbClr val="002E6C"/>
                </a:solidFill>
                <a:latin typeface="Arial"/>
                <a:cs typeface="Arial"/>
              </a:rPr>
              <a:t>new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technologies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Green</a:t>
            </a:r>
            <a:r>
              <a:rPr sz="1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r>
              <a:rPr sz="1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transition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Towards</a:t>
            </a:r>
            <a:r>
              <a:rPr sz="1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Net</a:t>
            </a:r>
            <a:r>
              <a:rPr sz="1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20">
                <a:solidFill>
                  <a:srgbClr val="002E6C"/>
                </a:solidFill>
                <a:latin typeface="Arial"/>
                <a:cs typeface="Arial"/>
              </a:rPr>
              <a:t>Zero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43307" y="1440099"/>
            <a:ext cx="173863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Safety</a:t>
            </a:r>
            <a:r>
              <a:rPr sz="1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focussed</a:t>
            </a:r>
            <a:endParaRPr sz="10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Progressive</a:t>
            </a:r>
            <a:r>
              <a:rPr sz="1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embracing digitalisation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Service</a:t>
            </a:r>
            <a:r>
              <a:rPr sz="10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provision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>
                <a:solidFill>
                  <a:srgbClr val="002E6C"/>
                </a:solidFill>
                <a:latin typeface="Arial"/>
                <a:cs typeface="Arial"/>
              </a:rPr>
              <a:t>Customer</a:t>
            </a:r>
            <a:r>
              <a:rPr sz="10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centric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Diverse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000" spc="-10">
                <a:solidFill>
                  <a:srgbClr val="002E6C"/>
                </a:solidFill>
                <a:latin typeface="Arial"/>
                <a:cs typeface="Arial"/>
              </a:rPr>
              <a:t>Inclusive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91770" y="352262"/>
            <a:ext cx="60140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Why</a:t>
            </a:r>
            <a:r>
              <a:rPr sz="2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2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is</a:t>
            </a:r>
            <a:r>
              <a:rPr sz="2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a</a:t>
            </a:r>
            <a:r>
              <a:rPr sz="2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great</a:t>
            </a: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place</a:t>
            </a:r>
            <a:r>
              <a:rPr sz="2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work</a:t>
            </a:r>
            <a:r>
              <a:rPr sz="2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-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Employee</a:t>
            </a: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Value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Proposition</a:t>
            </a:r>
            <a:r>
              <a:rPr sz="2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(CVP)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101413" y="1427336"/>
          <a:ext cx="2168525" cy="352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 marL="243840">
                        <a:lnSpc>
                          <a:spcPts val="13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makes</a:t>
                      </a:r>
                      <a:r>
                        <a:rPr sz="11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winning?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2E6C"/>
                      </a:solidFill>
                      <a:prstDash val="solid"/>
                    </a:lnL>
                    <a:lnR w="12700">
                      <a:solidFill>
                        <a:srgbClr val="002E6C"/>
                      </a:solidFill>
                      <a:prstDash val="solid"/>
                    </a:lnR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450">
                <a:tc>
                  <a:txBody>
                    <a:bodyPr/>
                    <a:lstStyle/>
                    <a:p>
                      <a:pPr marL="410845" marR="163830" indent="-342900">
                        <a:lnSpc>
                          <a:spcPts val="132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410845" algn="l"/>
                        </a:tabLst>
                      </a:pPr>
                      <a:r>
                        <a:rPr sz="1100" b="1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Authenticity</a:t>
                      </a:r>
                      <a:r>
                        <a:rPr sz="1100" b="1" spc="-4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needs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reflect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true</a:t>
                      </a:r>
                      <a:r>
                        <a:rPr sz="1100" spc="-3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culture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values of</a:t>
                      </a:r>
                      <a:r>
                        <a:rPr sz="1100" spc="-3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sector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0845" marR="95250" indent="-343535">
                        <a:lnSpc>
                          <a:spcPts val="1320"/>
                        </a:lnSpc>
                        <a:buFont typeface="Symbol"/>
                        <a:buChar char=""/>
                        <a:tabLst>
                          <a:tab pos="410845" algn="l"/>
                        </a:tabLst>
                      </a:pPr>
                      <a:r>
                        <a:rPr sz="1100" b="1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Aspirational</a:t>
                      </a:r>
                      <a:r>
                        <a:rPr sz="1100" b="1" spc="-4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100" spc="-4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industry's</a:t>
                      </a:r>
                      <a:r>
                        <a:rPr sz="1100" spc="-2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future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vision</a:t>
                      </a:r>
                      <a:r>
                        <a:rPr sz="1100" spc="-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(green)</a:t>
                      </a:r>
                      <a:r>
                        <a:rPr sz="1100" spc="-5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reflected</a:t>
                      </a:r>
                      <a:r>
                        <a:rPr sz="1100" spc="-6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today’s</a:t>
                      </a:r>
                      <a:r>
                        <a:rPr sz="1100" spc="-3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activity</a:t>
                      </a:r>
                      <a:r>
                        <a:rPr sz="1100" spc="-4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behaviour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0845" marR="109855" indent="-343535">
                        <a:lnSpc>
                          <a:spcPts val="132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10845" algn="l"/>
                        </a:tabLst>
                      </a:pPr>
                      <a:r>
                        <a:rPr sz="1100" b="1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Dynamic</a:t>
                      </a:r>
                      <a:r>
                        <a:rPr sz="1100" b="1" spc="-2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1100" spc="-4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speak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3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diverse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candidates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sz="1100" spc="-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want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attract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0845" marR="119380" indent="-343535">
                        <a:lnSpc>
                          <a:spcPts val="1320"/>
                        </a:lnSpc>
                        <a:buFont typeface="Symbol"/>
                        <a:buChar char=""/>
                        <a:tabLst>
                          <a:tab pos="410845" algn="l"/>
                        </a:tabLst>
                      </a:pPr>
                      <a:r>
                        <a:rPr sz="1100" b="1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Unique</a:t>
                      </a:r>
                      <a:r>
                        <a:rPr sz="1100" b="1" spc="-2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100" spc="-1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1100" spc="-3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stand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out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100" spc="-4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competition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0845" indent="-342900">
                        <a:lnSpc>
                          <a:spcPts val="1275"/>
                        </a:lnSpc>
                        <a:buFont typeface="Symbol"/>
                        <a:buChar char=""/>
                        <a:tabLst>
                          <a:tab pos="410845" algn="l"/>
                        </a:tabLst>
                      </a:pPr>
                      <a:r>
                        <a:rPr sz="1100" b="1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Compelling</a:t>
                      </a:r>
                      <a:r>
                        <a:rPr sz="1100" b="1" spc="-5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needs</a:t>
                      </a:r>
                      <a:r>
                        <a:rPr sz="1100" spc="-2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0845" marR="135890">
                        <a:lnSpc>
                          <a:spcPts val="1280"/>
                        </a:lnSpc>
                        <a:spcBef>
                          <a:spcPts val="75"/>
                        </a:spcBef>
                      </a:pP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excite</a:t>
                      </a:r>
                      <a:r>
                        <a:rPr sz="1100" spc="-2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talent</a:t>
                      </a:r>
                      <a:r>
                        <a:rPr sz="1100" spc="-3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sz="1100" spc="-15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want </a:t>
                      </a:r>
                      <a:r>
                        <a:rPr sz="110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0">
                          <a:solidFill>
                            <a:srgbClr val="525553"/>
                          </a:solidFill>
                          <a:latin typeface="Arial"/>
                          <a:cs typeface="Arial"/>
                        </a:rPr>
                        <a:t> attract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2E6C"/>
                      </a:solidFill>
                      <a:prstDash val="solid"/>
                    </a:lnL>
                    <a:lnR w="12700">
                      <a:solidFill>
                        <a:srgbClr val="002E6C"/>
                      </a:solidFill>
                      <a:prstDash val="solid"/>
                    </a:lnR>
                    <a:lnB w="12700">
                      <a:solidFill>
                        <a:srgbClr val="002E6C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2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CEO</a:t>
            </a:r>
            <a:r>
              <a:rPr sz="2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Council</a:t>
            </a:r>
            <a:r>
              <a:rPr sz="2400" b="1" spc="-1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6120" y="1218768"/>
          <a:ext cx="8345803" cy="3565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Agenda</a:t>
                      </a:r>
                      <a:r>
                        <a:rPr sz="1100" b="1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Responsible: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Purpose: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13:00-13:10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Welcome</a:t>
                      </a:r>
                      <a:r>
                        <a:rPr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Introductions</a:t>
                      </a:r>
                      <a:r>
                        <a:rPr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Outstanding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Actions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Paul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Cox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(Chair)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Inform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13:10-13:40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engagement</a:t>
                      </a:r>
                      <a:r>
                        <a:rPr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positioning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Paul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Cox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(Chair)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8895" marR="327660">
                        <a:lnSpc>
                          <a:spcPct val="120000"/>
                        </a:lnSpc>
                      </a:pPr>
                      <a:r>
                        <a:rPr sz="1100">
                          <a:latin typeface="Arial"/>
                          <a:cs typeface="Arial"/>
                        </a:rPr>
                        <a:t>Louise</a:t>
                      </a:r>
                      <a:r>
                        <a:rPr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Parry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(EUS) </a:t>
                      </a:r>
                      <a:r>
                        <a:rPr sz="1100">
                          <a:latin typeface="Arial"/>
                          <a:cs typeface="Arial"/>
                        </a:rPr>
                        <a:t>Stephen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Barrett</a:t>
                      </a:r>
                      <a:r>
                        <a:rPr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(EUS)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Inform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13:40-14:10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Update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Delivery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Board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activity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Stephen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Barrett</a:t>
                      </a:r>
                      <a:r>
                        <a:rPr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(EUS)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Inform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14:10-14:30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Networking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25">
                          <a:latin typeface="Arial"/>
                          <a:cs typeface="Arial"/>
                        </a:rPr>
                        <a:t>All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Inform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14:30-15:00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2025-</a:t>
                      </a:r>
                      <a:r>
                        <a:rPr sz="1100">
                          <a:latin typeface="Arial"/>
                          <a:cs typeface="Arial"/>
                        </a:rPr>
                        <a:t>30</a:t>
                      </a:r>
                      <a:r>
                        <a:rPr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EUSP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Strategy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Stephen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Barrett</a:t>
                      </a:r>
                      <a:r>
                        <a:rPr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(EUS)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Louise</a:t>
                      </a:r>
                      <a:r>
                        <a:rPr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Parry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(EUS)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Agree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15:00-15:20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2025-</a:t>
                      </a:r>
                      <a:r>
                        <a:rPr sz="1100">
                          <a:latin typeface="Arial"/>
                          <a:cs typeface="Arial"/>
                        </a:rPr>
                        <a:t>26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Proposed</a:t>
                      </a:r>
                      <a:r>
                        <a:rPr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EUS</a:t>
                      </a:r>
                      <a:r>
                        <a:rPr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Member</a:t>
                      </a:r>
                      <a:r>
                        <a:rPr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delivery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 priorities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Stephen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Barrett</a:t>
                      </a:r>
                      <a:r>
                        <a:rPr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(EUS)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Louise</a:t>
                      </a:r>
                      <a:r>
                        <a:rPr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Parry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(EUS)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Approve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15:20-15:30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Future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meetings,</a:t>
                      </a:r>
                      <a:r>
                        <a:rPr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external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speakers,</a:t>
                      </a:r>
                      <a:r>
                        <a:rPr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CEO</a:t>
                      </a:r>
                      <a:r>
                        <a:rPr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Council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Chair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election</a:t>
                      </a:r>
                      <a:r>
                        <a:rPr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December</a:t>
                      </a:r>
                      <a:r>
                        <a:rPr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>
                          <a:latin typeface="Arial"/>
                          <a:cs typeface="Arial"/>
                        </a:rPr>
                        <a:t>2025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>
                          <a:latin typeface="Arial"/>
                          <a:cs typeface="Arial"/>
                        </a:rPr>
                        <a:t>Paul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>
                          <a:latin typeface="Arial"/>
                          <a:cs typeface="Arial"/>
                        </a:rPr>
                        <a:t>Cox</a:t>
                      </a:r>
                      <a:r>
                        <a:rPr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>
                          <a:latin typeface="Arial"/>
                          <a:cs typeface="Arial"/>
                        </a:rPr>
                        <a:t>(Chair)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>
                          <a:latin typeface="Arial"/>
                          <a:cs typeface="Arial"/>
                        </a:rPr>
                        <a:t>Agree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739" y="253711"/>
            <a:ext cx="3833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Role</a:t>
            </a:r>
            <a:r>
              <a:rPr sz="2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Prioritisation</a:t>
            </a:r>
            <a:r>
              <a:rPr sz="2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by</a:t>
            </a:r>
            <a:r>
              <a:rPr sz="2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SOC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5138" y="475821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8672" y="1066408"/>
            <a:ext cx="6006465" cy="2966085"/>
            <a:chOff x="908672" y="1066408"/>
            <a:chExt cx="6006465" cy="2966085"/>
          </a:xfrm>
        </p:grpSpPr>
        <p:sp>
          <p:nvSpPr>
            <p:cNvPr id="5" name="object 5"/>
            <p:cNvSpPr/>
            <p:nvPr/>
          </p:nvSpPr>
          <p:spPr>
            <a:xfrm>
              <a:off x="6658763" y="3488878"/>
              <a:ext cx="250190" cy="537210"/>
            </a:xfrm>
            <a:custGeom>
              <a:avLst/>
              <a:gdLst/>
              <a:ahLst/>
              <a:cxnLst/>
              <a:rect l="l" t="t" r="r" b="b"/>
              <a:pathLst>
                <a:path w="250190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536905"/>
                  </a:lnTo>
                  <a:lnTo>
                    <a:pt x="249732" y="536905"/>
                  </a:lnTo>
                </a:path>
                <a:path w="250190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0"/>
                  </a:lnTo>
                  <a:lnTo>
                    <a:pt x="249732" y="0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60396" y="3220415"/>
              <a:ext cx="250190" cy="537210"/>
            </a:xfrm>
            <a:custGeom>
              <a:avLst/>
              <a:gdLst/>
              <a:ahLst/>
              <a:cxnLst/>
              <a:rect l="l" t="t" r="r" b="b"/>
              <a:pathLst>
                <a:path w="250189" h="537210">
                  <a:moveTo>
                    <a:pt x="0" y="0"/>
                  </a:moveTo>
                  <a:lnTo>
                    <a:pt x="124866" y="0"/>
                  </a:lnTo>
                  <a:lnTo>
                    <a:pt x="124866" y="536917"/>
                  </a:lnTo>
                  <a:lnTo>
                    <a:pt x="249732" y="536917"/>
                  </a:lnTo>
                </a:path>
              </a:pathLst>
            </a:custGeom>
            <a:ln w="12699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8763" y="2415047"/>
              <a:ext cx="250190" cy="537210"/>
            </a:xfrm>
            <a:custGeom>
              <a:avLst/>
              <a:gdLst/>
              <a:ahLst/>
              <a:cxnLst/>
              <a:rect l="l" t="t" r="r" b="b"/>
              <a:pathLst>
                <a:path w="250190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536905"/>
                  </a:lnTo>
                  <a:lnTo>
                    <a:pt x="249732" y="536905"/>
                  </a:lnTo>
                </a:path>
                <a:path w="250190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0"/>
                  </a:lnTo>
                  <a:lnTo>
                    <a:pt x="249732" y="0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0396" y="2683495"/>
              <a:ext cx="250190" cy="537210"/>
            </a:xfrm>
            <a:custGeom>
              <a:avLst/>
              <a:gdLst/>
              <a:ahLst/>
              <a:cxnLst/>
              <a:rect l="l" t="t" r="r" b="b"/>
              <a:pathLst>
                <a:path w="250189" h="537210">
                  <a:moveTo>
                    <a:pt x="0" y="536917"/>
                  </a:moveTo>
                  <a:lnTo>
                    <a:pt x="124866" y="536917"/>
                  </a:lnTo>
                  <a:lnTo>
                    <a:pt x="124866" y="0"/>
                  </a:lnTo>
                  <a:lnTo>
                    <a:pt x="249732" y="0"/>
                  </a:lnTo>
                </a:path>
              </a:pathLst>
            </a:custGeom>
            <a:ln w="12699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2029" y="2280814"/>
              <a:ext cx="250190" cy="939800"/>
            </a:xfrm>
            <a:custGeom>
              <a:avLst/>
              <a:gdLst/>
              <a:ahLst/>
              <a:cxnLst/>
              <a:rect l="l" t="t" r="r" b="b"/>
              <a:pathLst>
                <a:path w="250189" h="939800">
                  <a:moveTo>
                    <a:pt x="0" y="0"/>
                  </a:moveTo>
                  <a:lnTo>
                    <a:pt x="124866" y="0"/>
                  </a:lnTo>
                  <a:lnTo>
                    <a:pt x="124866" y="939596"/>
                  </a:lnTo>
                  <a:lnTo>
                    <a:pt x="249732" y="939596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8763" y="1341217"/>
              <a:ext cx="250190" cy="537210"/>
            </a:xfrm>
            <a:custGeom>
              <a:avLst/>
              <a:gdLst/>
              <a:ahLst/>
              <a:cxnLst/>
              <a:rect l="l" t="t" r="r" b="b"/>
              <a:pathLst>
                <a:path w="250190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536905"/>
                  </a:lnTo>
                  <a:lnTo>
                    <a:pt x="249732" y="536905"/>
                  </a:lnTo>
                </a:path>
                <a:path w="250190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0"/>
                  </a:lnTo>
                  <a:lnTo>
                    <a:pt x="249732" y="0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0396" y="1072760"/>
              <a:ext cx="250190" cy="537210"/>
            </a:xfrm>
            <a:custGeom>
              <a:avLst/>
              <a:gdLst/>
              <a:ahLst/>
              <a:cxnLst/>
              <a:rect l="l" t="t" r="r" b="b"/>
              <a:pathLst>
                <a:path w="250189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536905"/>
                  </a:lnTo>
                  <a:lnTo>
                    <a:pt x="249732" y="536905"/>
                  </a:lnTo>
                </a:path>
                <a:path w="250189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0"/>
                  </a:lnTo>
                  <a:lnTo>
                    <a:pt x="249732" y="0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62029" y="1341217"/>
              <a:ext cx="250190" cy="939800"/>
            </a:xfrm>
            <a:custGeom>
              <a:avLst/>
              <a:gdLst/>
              <a:ahLst/>
              <a:cxnLst/>
              <a:rect l="l" t="t" r="r" b="b"/>
              <a:pathLst>
                <a:path w="250189" h="939800">
                  <a:moveTo>
                    <a:pt x="0" y="939596"/>
                  </a:moveTo>
                  <a:lnTo>
                    <a:pt x="124866" y="939596"/>
                  </a:lnTo>
                  <a:lnTo>
                    <a:pt x="124866" y="0"/>
                  </a:lnTo>
                  <a:lnTo>
                    <a:pt x="249732" y="0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3662" y="1743904"/>
              <a:ext cx="250190" cy="537210"/>
            </a:xfrm>
            <a:custGeom>
              <a:avLst/>
              <a:gdLst/>
              <a:ahLst/>
              <a:cxnLst/>
              <a:rect l="l" t="t" r="r" b="b"/>
              <a:pathLst>
                <a:path w="250189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536905"/>
                  </a:lnTo>
                  <a:lnTo>
                    <a:pt x="249732" y="536905"/>
                  </a:lnTo>
                </a:path>
                <a:path w="250189" h="537210">
                  <a:moveTo>
                    <a:pt x="0" y="268452"/>
                  </a:moveTo>
                  <a:lnTo>
                    <a:pt x="124866" y="268452"/>
                  </a:lnTo>
                  <a:lnTo>
                    <a:pt x="124866" y="0"/>
                  </a:lnTo>
                  <a:lnTo>
                    <a:pt x="249732" y="0"/>
                  </a:lnTo>
                </a:path>
              </a:pathLst>
            </a:custGeom>
            <a:ln w="12700">
              <a:solidFill>
                <a:srgbClr val="002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5022" y="1821941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5022" y="1821941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15022" y="1821942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2415" marR="78740" indent="-187960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(1-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07043" y="1547126"/>
            <a:ext cx="1261745" cy="393700"/>
            <a:chOff x="2407043" y="1547126"/>
            <a:chExt cx="1261745" cy="393700"/>
          </a:xfrm>
        </p:grpSpPr>
        <p:sp>
          <p:nvSpPr>
            <p:cNvPr id="18" name="object 18"/>
            <p:cNvSpPr/>
            <p:nvPr/>
          </p:nvSpPr>
          <p:spPr>
            <a:xfrm>
              <a:off x="2413393" y="1553476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3393" y="1553476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13393" y="1553476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9705" marR="34925" indent="-137160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(2-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07043" y="2084044"/>
            <a:ext cx="1261745" cy="393700"/>
            <a:chOff x="2407043" y="2084044"/>
            <a:chExt cx="1261745" cy="393700"/>
          </a:xfrm>
        </p:grpSpPr>
        <p:sp>
          <p:nvSpPr>
            <p:cNvPr id="22" name="object 22"/>
            <p:cNvSpPr/>
            <p:nvPr/>
          </p:nvSpPr>
          <p:spPr>
            <a:xfrm>
              <a:off x="2413393" y="2090394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13393" y="2090394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13393" y="2090394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9705" marR="34925" indent="-137160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(2-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05402" y="1144447"/>
            <a:ext cx="1261745" cy="393700"/>
            <a:chOff x="3905402" y="1144447"/>
            <a:chExt cx="1261745" cy="393700"/>
          </a:xfrm>
        </p:grpSpPr>
        <p:sp>
          <p:nvSpPr>
            <p:cNvPr id="26" name="object 26"/>
            <p:cNvSpPr/>
            <p:nvPr/>
          </p:nvSpPr>
          <p:spPr>
            <a:xfrm>
              <a:off x="3911752" y="1150797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11752" y="1150797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11752" y="1150797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2415" marR="78740" indent="-187960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Minor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(3-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03773" y="875982"/>
            <a:ext cx="1261745" cy="393700"/>
            <a:chOff x="5403773" y="875982"/>
            <a:chExt cx="1261745" cy="393700"/>
          </a:xfrm>
        </p:grpSpPr>
        <p:sp>
          <p:nvSpPr>
            <p:cNvPr id="30" name="object 30"/>
            <p:cNvSpPr/>
            <p:nvPr/>
          </p:nvSpPr>
          <p:spPr>
            <a:xfrm>
              <a:off x="5410123" y="882332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123" y="882332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410123" y="882332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2415" marR="133985" indent="-131445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(4-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403773" y="1412900"/>
            <a:ext cx="1261745" cy="393700"/>
            <a:chOff x="5403773" y="1412900"/>
            <a:chExt cx="1261745" cy="393700"/>
          </a:xfrm>
        </p:grpSpPr>
        <p:sp>
          <p:nvSpPr>
            <p:cNvPr id="34" name="object 34"/>
            <p:cNvSpPr/>
            <p:nvPr/>
          </p:nvSpPr>
          <p:spPr>
            <a:xfrm>
              <a:off x="5410123" y="1419250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0123" y="1419250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410123" y="1419250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2415" marR="133985" indent="-131445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(4-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902145" y="1144447"/>
            <a:ext cx="1261745" cy="393700"/>
            <a:chOff x="6902145" y="1144447"/>
            <a:chExt cx="1261745" cy="393700"/>
          </a:xfrm>
        </p:grpSpPr>
        <p:sp>
          <p:nvSpPr>
            <p:cNvPr id="38" name="object 38"/>
            <p:cNvSpPr/>
            <p:nvPr/>
          </p:nvSpPr>
          <p:spPr>
            <a:xfrm>
              <a:off x="6908495" y="1150797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08495" y="1150797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908495" y="1150797"/>
            <a:ext cx="1249045" cy="3810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6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Advertised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902145" y="1681365"/>
            <a:ext cx="1261745" cy="393700"/>
            <a:chOff x="6902145" y="1681365"/>
            <a:chExt cx="1261745" cy="393700"/>
          </a:xfrm>
        </p:grpSpPr>
        <p:sp>
          <p:nvSpPr>
            <p:cNvPr id="42" name="object 42"/>
            <p:cNvSpPr/>
            <p:nvPr/>
          </p:nvSpPr>
          <p:spPr>
            <a:xfrm>
              <a:off x="6908495" y="1687715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08495" y="1687715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908495" y="1687715"/>
            <a:ext cx="1249045" cy="3810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6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Advertised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05402" y="3023654"/>
            <a:ext cx="1261745" cy="393700"/>
            <a:chOff x="3905402" y="3023654"/>
            <a:chExt cx="1261745" cy="393700"/>
          </a:xfrm>
        </p:grpSpPr>
        <p:sp>
          <p:nvSpPr>
            <p:cNvPr id="46" name="object 46"/>
            <p:cNvSpPr/>
            <p:nvPr/>
          </p:nvSpPr>
          <p:spPr>
            <a:xfrm>
              <a:off x="3911752" y="3030004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11752" y="3030004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911752" y="3030004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2415" marR="78740" indent="-187960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Minor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(3-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403773" y="2486736"/>
            <a:ext cx="1261745" cy="393700"/>
            <a:chOff x="5403773" y="2486736"/>
            <a:chExt cx="1261745" cy="393700"/>
          </a:xfrm>
        </p:grpSpPr>
        <p:sp>
          <p:nvSpPr>
            <p:cNvPr id="50" name="object 50"/>
            <p:cNvSpPr/>
            <p:nvPr/>
          </p:nvSpPr>
          <p:spPr>
            <a:xfrm>
              <a:off x="5410123" y="2493086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10123" y="2493086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410123" y="2493086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2415" marR="133985" indent="-131445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(4-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902145" y="2218270"/>
            <a:ext cx="1261745" cy="393700"/>
            <a:chOff x="6902145" y="2218270"/>
            <a:chExt cx="1261745" cy="393700"/>
          </a:xfrm>
        </p:grpSpPr>
        <p:sp>
          <p:nvSpPr>
            <p:cNvPr id="54" name="object 54"/>
            <p:cNvSpPr/>
            <p:nvPr/>
          </p:nvSpPr>
          <p:spPr>
            <a:xfrm>
              <a:off x="6908495" y="2224620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08495" y="2224620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08495" y="2224620"/>
            <a:ext cx="1249045" cy="3810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6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Advertised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902145" y="2755188"/>
            <a:ext cx="1261745" cy="393700"/>
            <a:chOff x="6902145" y="2755188"/>
            <a:chExt cx="1261745" cy="393700"/>
          </a:xfrm>
        </p:grpSpPr>
        <p:sp>
          <p:nvSpPr>
            <p:cNvPr id="58" name="object 58"/>
            <p:cNvSpPr/>
            <p:nvPr/>
          </p:nvSpPr>
          <p:spPr>
            <a:xfrm>
              <a:off x="6908495" y="2761538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08495" y="2761538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908495" y="2761538"/>
            <a:ext cx="1249045" cy="3810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6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Advertised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403773" y="3560559"/>
            <a:ext cx="1261745" cy="393700"/>
            <a:chOff x="5403773" y="3560559"/>
            <a:chExt cx="1261745" cy="393700"/>
          </a:xfrm>
        </p:grpSpPr>
        <p:sp>
          <p:nvSpPr>
            <p:cNvPr id="62" name="object 62"/>
            <p:cNvSpPr/>
            <p:nvPr/>
          </p:nvSpPr>
          <p:spPr>
            <a:xfrm>
              <a:off x="5410123" y="3566909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10123" y="3566909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410123" y="3566909"/>
            <a:ext cx="1249045" cy="381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2415" marR="133985" indent="-131445">
              <a:lnSpc>
                <a:spcPts val="1250"/>
              </a:lnSpc>
              <a:spcBef>
                <a:spcPts val="24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(4-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902145" y="3292106"/>
            <a:ext cx="1261745" cy="393700"/>
            <a:chOff x="6902145" y="3292106"/>
            <a:chExt cx="1261745" cy="393700"/>
          </a:xfrm>
        </p:grpSpPr>
        <p:sp>
          <p:nvSpPr>
            <p:cNvPr id="66" name="object 66"/>
            <p:cNvSpPr/>
            <p:nvPr/>
          </p:nvSpPr>
          <p:spPr>
            <a:xfrm>
              <a:off x="6908495" y="3298456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08495" y="3298456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908495" y="3298456"/>
            <a:ext cx="1249045" cy="3810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6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Advertised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902145" y="3829024"/>
            <a:ext cx="1261745" cy="393700"/>
            <a:chOff x="6902145" y="3829024"/>
            <a:chExt cx="1261745" cy="393700"/>
          </a:xfrm>
        </p:grpSpPr>
        <p:sp>
          <p:nvSpPr>
            <p:cNvPr id="70" name="object 70"/>
            <p:cNvSpPr/>
            <p:nvPr/>
          </p:nvSpPr>
          <p:spPr>
            <a:xfrm>
              <a:off x="6908495" y="3835374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1248638" y="0"/>
                  </a:moveTo>
                  <a:lnTo>
                    <a:pt x="0" y="0"/>
                  </a:lnTo>
                  <a:lnTo>
                    <a:pt x="0" y="380834"/>
                  </a:lnTo>
                  <a:lnTo>
                    <a:pt x="1248638" y="380834"/>
                  </a:lnTo>
                  <a:lnTo>
                    <a:pt x="1248638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08495" y="3835374"/>
              <a:ext cx="1249045" cy="381000"/>
            </a:xfrm>
            <a:custGeom>
              <a:avLst/>
              <a:gdLst/>
              <a:ahLst/>
              <a:cxnLst/>
              <a:rect l="l" t="t" r="r" b="b"/>
              <a:pathLst>
                <a:path w="1249045" h="381000">
                  <a:moveTo>
                    <a:pt x="0" y="0"/>
                  </a:moveTo>
                  <a:lnTo>
                    <a:pt x="1248638" y="0"/>
                  </a:lnTo>
                  <a:lnTo>
                    <a:pt x="1248638" y="380834"/>
                  </a:lnTo>
                  <a:lnTo>
                    <a:pt x="0" y="38083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908495" y="3835374"/>
            <a:ext cx="1249045" cy="3810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6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Advertised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89396" y="4226491"/>
            <a:ext cx="1049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Managers,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Directors</a:t>
            </a:r>
            <a:r>
              <a:rPr sz="12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Senior</a:t>
            </a:r>
            <a:r>
              <a:rPr sz="12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Officials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98918" y="4226491"/>
            <a:ext cx="999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Corporate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Managers</a:t>
            </a:r>
            <a:r>
              <a:rPr sz="12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Directors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32214" y="4234111"/>
            <a:ext cx="999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Production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Managers</a:t>
            </a:r>
            <a:r>
              <a:rPr sz="12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Directors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508208" y="4103199"/>
            <a:ext cx="9994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Production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Managers</a:t>
            </a:r>
            <a:r>
              <a:rPr sz="12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Directors</a:t>
            </a:r>
            <a:r>
              <a:rPr sz="12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in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Mining</a:t>
            </a:r>
            <a:r>
              <a:rPr sz="12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943663" y="4361517"/>
            <a:ext cx="882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Ops</a:t>
            </a:r>
            <a:r>
              <a:rPr sz="12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Director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SAP</a:t>
            </a:r>
            <a:endParaRPr sz="1200">
              <a:latin typeface="Arial"/>
              <a:cs typeface="Arial"/>
            </a:endParaRPr>
          </a:p>
          <a:p>
            <a:pPr marL="12700" marR="13970">
              <a:lnSpc>
                <a:spcPct val="100000"/>
              </a:lnSpc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Shift</a:t>
            </a:r>
            <a:r>
              <a:rPr sz="12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Charge Engineer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230037" y="2782389"/>
            <a:ext cx="4552950" cy="2285365"/>
            <a:chOff x="2230037" y="2782389"/>
            <a:chExt cx="4552950" cy="2285365"/>
          </a:xfrm>
        </p:grpSpPr>
        <p:sp>
          <p:nvSpPr>
            <p:cNvPr id="79" name="object 79"/>
            <p:cNvSpPr/>
            <p:nvPr/>
          </p:nvSpPr>
          <p:spPr>
            <a:xfrm>
              <a:off x="2233212" y="2782389"/>
              <a:ext cx="0" cy="2239010"/>
            </a:xfrm>
            <a:custGeom>
              <a:avLst/>
              <a:gdLst/>
              <a:ahLst/>
              <a:cxnLst/>
              <a:rect l="l" t="t" r="r" b="b"/>
              <a:pathLst>
                <a:path h="2239010">
                  <a:moveTo>
                    <a:pt x="0" y="0"/>
                  </a:moveTo>
                  <a:lnTo>
                    <a:pt x="0" y="2238438"/>
                  </a:lnTo>
                </a:path>
              </a:pathLst>
            </a:custGeom>
            <a:ln w="63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19112" y="3575958"/>
              <a:ext cx="0" cy="1445260"/>
            </a:xfrm>
            <a:custGeom>
              <a:avLst/>
              <a:gdLst/>
              <a:ahLst/>
              <a:cxnLst/>
              <a:rect l="l" t="t" r="r" b="b"/>
              <a:pathLst>
                <a:path h="1445260">
                  <a:moveTo>
                    <a:pt x="0" y="0"/>
                  </a:moveTo>
                  <a:lnTo>
                    <a:pt x="0" y="1444866"/>
                  </a:lnTo>
                </a:path>
              </a:pathLst>
            </a:custGeom>
            <a:ln w="63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70384" y="3987436"/>
              <a:ext cx="0" cy="1070610"/>
            </a:xfrm>
            <a:custGeom>
              <a:avLst/>
              <a:gdLst/>
              <a:ahLst/>
              <a:cxnLst/>
              <a:rect l="l" t="t" r="r" b="b"/>
              <a:pathLst>
                <a:path h="1070610">
                  <a:moveTo>
                    <a:pt x="0" y="0"/>
                  </a:moveTo>
                  <a:lnTo>
                    <a:pt x="0" y="1070102"/>
                  </a:lnTo>
                </a:path>
              </a:pathLst>
            </a:custGeom>
            <a:ln w="63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79624" y="4216801"/>
              <a:ext cx="0" cy="850900"/>
            </a:xfrm>
            <a:custGeom>
              <a:avLst/>
              <a:gdLst/>
              <a:ahLst/>
              <a:cxnLst/>
              <a:rect l="l" t="t" r="r" b="b"/>
              <a:pathLst>
                <a:path h="850900">
                  <a:moveTo>
                    <a:pt x="0" y="0"/>
                  </a:moveTo>
                  <a:lnTo>
                    <a:pt x="0" y="850531"/>
                  </a:lnTo>
                </a:path>
              </a:pathLst>
            </a:custGeom>
            <a:ln w="63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8739" y="4318759"/>
            <a:ext cx="70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002E6C"/>
                </a:solidFill>
                <a:latin typeface="Arial"/>
                <a:cs typeface="Arial"/>
              </a:rPr>
              <a:t>Worked Example: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4" y="331323"/>
            <a:ext cx="573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Attraction</a:t>
            </a:r>
            <a:r>
              <a:rPr sz="2400" b="1" spc="-8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Campaign</a:t>
            </a:r>
            <a:r>
              <a:rPr sz="2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Role</a:t>
            </a:r>
            <a:r>
              <a:rPr sz="2400" b="1" spc="-8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Prioritisation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3123" y="1140269"/>
            <a:ext cx="6925945" cy="452120"/>
            <a:chOff x="603123" y="1140269"/>
            <a:chExt cx="6925945" cy="452120"/>
          </a:xfrm>
        </p:grpSpPr>
        <p:sp>
          <p:nvSpPr>
            <p:cNvPr id="4" name="object 4"/>
            <p:cNvSpPr/>
            <p:nvPr/>
          </p:nvSpPr>
          <p:spPr>
            <a:xfrm>
              <a:off x="7234524" y="136625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>
                  <a:moveTo>
                    <a:pt x="0" y="0"/>
                  </a:moveTo>
                  <a:lnTo>
                    <a:pt x="288048" y="0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06251" y="136625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88048" y="0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7978" y="136625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88048" y="0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49706" y="136625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88048" y="0"/>
                  </a:lnTo>
                </a:path>
              </a:pathLst>
            </a:custGeom>
            <a:ln w="12700">
              <a:solidFill>
                <a:srgbClr val="002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473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4" h="439419">
                  <a:moveTo>
                    <a:pt x="1440230" y="0"/>
                  </a:moveTo>
                  <a:lnTo>
                    <a:pt x="0" y="0"/>
                  </a:lnTo>
                  <a:lnTo>
                    <a:pt x="0" y="439267"/>
                  </a:lnTo>
                  <a:lnTo>
                    <a:pt x="1440230" y="439267"/>
                  </a:lnTo>
                  <a:lnTo>
                    <a:pt x="1440230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473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4" h="439419">
                  <a:moveTo>
                    <a:pt x="0" y="0"/>
                  </a:moveTo>
                  <a:lnTo>
                    <a:pt x="1440230" y="0"/>
                  </a:lnTo>
                  <a:lnTo>
                    <a:pt x="1440230" y="439267"/>
                  </a:lnTo>
                  <a:lnTo>
                    <a:pt x="0" y="4392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9473" y="1146619"/>
            <a:ext cx="1440815" cy="4394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08610" marR="85725" indent="-218440">
              <a:lnSpc>
                <a:spcPts val="1450"/>
              </a:lnSpc>
              <a:spcBef>
                <a:spcPts val="27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 (1-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31402" y="1140269"/>
            <a:ext cx="1453515" cy="452120"/>
            <a:chOff x="2331402" y="1140269"/>
            <a:chExt cx="1453515" cy="452120"/>
          </a:xfrm>
        </p:grpSpPr>
        <p:sp>
          <p:nvSpPr>
            <p:cNvPr id="12" name="object 12"/>
            <p:cNvSpPr/>
            <p:nvPr/>
          </p:nvSpPr>
          <p:spPr>
            <a:xfrm>
              <a:off x="2337752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4" h="439419">
                  <a:moveTo>
                    <a:pt x="1440230" y="0"/>
                  </a:moveTo>
                  <a:lnTo>
                    <a:pt x="0" y="0"/>
                  </a:lnTo>
                  <a:lnTo>
                    <a:pt x="0" y="439267"/>
                  </a:lnTo>
                  <a:lnTo>
                    <a:pt x="1440230" y="439267"/>
                  </a:lnTo>
                  <a:lnTo>
                    <a:pt x="1440230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7752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4" h="439419">
                  <a:moveTo>
                    <a:pt x="0" y="0"/>
                  </a:moveTo>
                  <a:lnTo>
                    <a:pt x="1440230" y="0"/>
                  </a:lnTo>
                  <a:lnTo>
                    <a:pt x="1440230" y="439267"/>
                  </a:lnTo>
                  <a:lnTo>
                    <a:pt x="0" y="4392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37752" y="1146619"/>
            <a:ext cx="1440815" cy="4394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00660" marR="35560" indent="-158750">
              <a:lnSpc>
                <a:spcPts val="1450"/>
              </a:lnSpc>
              <a:spcBef>
                <a:spcPts val="27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r>
              <a:rPr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(2-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59669" y="1140269"/>
            <a:ext cx="1453515" cy="452120"/>
            <a:chOff x="4059669" y="1140269"/>
            <a:chExt cx="1453515" cy="452120"/>
          </a:xfrm>
        </p:grpSpPr>
        <p:sp>
          <p:nvSpPr>
            <p:cNvPr id="16" name="object 16"/>
            <p:cNvSpPr/>
            <p:nvPr/>
          </p:nvSpPr>
          <p:spPr>
            <a:xfrm>
              <a:off x="4066019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4" h="439419">
                  <a:moveTo>
                    <a:pt x="1440230" y="0"/>
                  </a:moveTo>
                  <a:lnTo>
                    <a:pt x="0" y="0"/>
                  </a:lnTo>
                  <a:lnTo>
                    <a:pt x="0" y="439267"/>
                  </a:lnTo>
                  <a:lnTo>
                    <a:pt x="1440230" y="439267"/>
                  </a:lnTo>
                  <a:lnTo>
                    <a:pt x="1440230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66019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4" h="439419">
                  <a:moveTo>
                    <a:pt x="0" y="0"/>
                  </a:moveTo>
                  <a:lnTo>
                    <a:pt x="1440230" y="0"/>
                  </a:lnTo>
                  <a:lnTo>
                    <a:pt x="1440230" y="439267"/>
                  </a:lnTo>
                  <a:lnTo>
                    <a:pt x="0" y="4392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66019" y="1146619"/>
            <a:ext cx="1440815" cy="4394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08610" marR="85725" indent="-218440">
              <a:lnSpc>
                <a:spcPts val="1450"/>
              </a:lnSpc>
              <a:spcBef>
                <a:spcPts val="27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Minor</a:t>
            </a:r>
            <a:r>
              <a:rPr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 (3-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87948" y="1140269"/>
            <a:ext cx="1453515" cy="452120"/>
            <a:chOff x="5787948" y="1140269"/>
            <a:chExt cx="1453515" cy="452120"/>
          </a:xfrm>
        </p:grpSpPr>
        <p:sp>
          <p:nvSpPr>
            <p:cNvPr id="20" name="object 20"/>
            <p:cNvSpPr/>
            <p:nvPr/>
          </p:nvSpPr>
          <p:spPr>
            <a:xfrm>
              <a:off x="5794298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5" h="439419">
                  <a:moveTo>
                    <a:pt x="1440230" y="0"/>
                  </a:moveTo>
                  <a:lnTo>
                    <a:pt x="0" y="0"/>
                  </a:lnTo>
                  <a:lnTo>
                    <a:pt x="0" y="439267"/>
                  </a:lnTo>
                  <a:lnTo>
                    <a:pt x="1440230" y="439267"/>
                  </a:lnTo>
                  <a:lnTo>
                    <a:pt x="1440230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94298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5" h="439419">
                  <a:moveTo>
                    <a:pt x="0" y="0"/>
                  </a:moveTo>
                  <a:lnTo>
                    <a:pt x="1440230" y="0"/>
                  </a:lnTo>
                  <a:lnTo>
                    <a:pt x="1440230" y="439267"/>
                  </a:lnTo>
                  <a:lnTo>
                    <a:pt x="0" y="4392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4298" y="1146619"/>
            <a:ext cx="1440815" cy="4394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08610" marR="149225" indent="-153035">
              <a:lnSpc>
                <a:spcPts val="1450"/>
              </a:lnSpc>
              <a:spcBef>
                <a:spcPts val="27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(4-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digit</a:t>
            </a:r>
            <a:r>
              <a:rPr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>
                <a:solidFill>
                  <a:srgbClr val="FFFFFF"/>
                </a:solidFill>
                <a:latin typeface="Arial"/>
                <a:cs typeface="Arial"/>
              </a:rPr>
              <a:t>SOC)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516215" y="1140269"/>
            <a:ext cx="1453515" cy="452120"/>
            <a:chOff x="7516215" y="1140269"/>
            <a:chExt cx="1453515" cy="452120"/>
          </a:xfrm>
        </p:grpSpPr>
        <p:sp>
          <p:nvSpPr>
            <p:cNvPr id="24" name="object 24"/>
            <p:cNvSpPr/>
            <p:nvPr/>
          </p:nvSpPr>
          <p:spPr>
            <a:xfrm>
              <a:off x="7522565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5" h="439419">
                  <a:moveTo>
                    <a:pt x="1440230" y="0"/>
                  </a:moveTo>
                  <a:lnTo>
                    <a:pt x="0" y="0"/>
                  </a:lnTo>
                  <a:lnTo>
                    <a:pt x="0" y="439267"/>
                  </a:lnTo>
                  <a:lnTo>
                    <a:pt x="1440230" y="439267"/>
                  </a:lnTo>
                  <a:lnTo>
                    <a:pt x="1440230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22565" y="1146619"/>
              <a:ext cx="1440815" cy="439420"/>
            </a:xfrm>
            <a:custGeom>
              <a:avLst/>
              <a:gdLst/>
              <a:ahLst/>
              <a:cxnLst/>
              <a:rect l="l" t="t" r="r" b="b"/>
              <a:pathLst>
                <a:path w="1440815" h="439419">
                  <a:moveTo>
                    <a:pt x="0" y="0"/>
                  </a:moveTo>
                  <a:lnTo>
                    <a:pt x="1440230" y="0"/>
                  </a:lnTo>
                  <a:lnTo>
                    <a:pt x="1440230" y="439267"/>
                  </a:lnTo>
                  <a:lnTo>
                    <a:pt x="0" y="4392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522565" y="1146619"/>
            <a:ext cx="1440815" cy="4394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755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Advertised</a:t>
            </a:r>
            <a:r>
              <a:rPr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64193" y="2631187"/>
            <a:ext cx="2365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Corporate</a:t>
            </a:r>
            <a:r>
              <a:rPr sz="12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Managers</a:t>
            </a:r>
            <a:r>
              <a:rPr sz="12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2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Directors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68607" y="2574646"/>
            <a:ext cx="257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Production</a:t>
            </a:r>
            <a:r>
              <a:rPr sz="1200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Managers</a:t>
            </a:r>
            <a:r>
              <a:rPr sz="12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2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Directors</a:t>
            </a:r>
            <a:r>
              <a:rPr sz="12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in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Mining</a:t>
            </a:r>
            <a:r>
              <a:rPr sz="12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2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08630" y="2492350"/>
            <a:ext cx="152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Ops</a:t>
            </a:r>
            <a:r>
              <a:rPr sz="12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Director 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SAP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Shift</a:t>
            </a:r>
            <a:r>
              <a:rPr sz="12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Charge</a:t>
            </a:r>
            <a:r>
              <a:rPr sz="12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Engineer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319438" y="1741309"/>
            <a:ext cx="7824470" cy="3308350"/>
            <a:chOff x="1319438" y="1741309"/>
            <a:chExt cx="7824470" cy="3308350"/>
          </a:xfrm>
        </p:grpSpPr>
        <p:sp>
          <p:nvSpPr>
            <p:cNvPr id="31" name="object 31"/>
            <p:cNvSpPr/>
            <p:nvPr/>
          </p:nvSpPr>
          <p:spPr>
            <a:xfrm>
              <a:off x="3926399" y="1744484"/>
              <a:ext cx="0" cy="3302000"/>
            </a:xfrm>
            <a:custGeom>
              <a:avLst/>
              <a:gdLst/>
              <a:ahLst/>
              <a:cxnLst/>
              <a:rect l="l" t="t" r="r" b="b"/>
              <a:pathLst>
                <a:path h="3302000">
                  <a:moveTo>
                    <a:pt x="0" y="0"/>
                  </a:moveTo>
                  <a:lnTo>
                    <a:pt x="0" y="3301898"/>
                  </a:lnTo>
                </a:path>
              </a:pathLst>
            </a:custGeom>
            <a:ln w="63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48822" y="1759578"/>
              <a:ext cx="0" cy="3287395"/>
            </a:xfrm>
            <a:custGeom>
              <a:avLst/>
              <a:gdLst/>
              <a:ahLst/>
              <a:cxnLst/>
              <a:rect l="l" t="t" r="r" b="b"/>
              <a:pathLst>
                <a:path h="3287395">
                  <a:moveTo>
                    <a:pt x="0" y="0"/>
                  </a:moveTo>
                  <a:lnTo>
                    <a:pt x="0" y="3286810"/>
                  </a:lnTo>
                </a:path>
              </a:pathLst>
            </a:custGeom>
            <a:ln w="63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22613" y="3079240"/>
              <a:ext cx="7818120" cy="0"/>
            </a:xfrm>
            <a:custGeom>
              <a:avLst/>
              <a:gdLst/>
              <a:ahLst/>
              <a:cxnLst/>
              <a:rect l="l" t="t" r="r" b="b"/>
              <a:pathLst>
                <a:path w="7818120">
                  <a:moveTo>
                    <a:pt x="0" y="0"/>
                  </a:moveTo>
                  <a:lnTo>
                    <a:pt x="7818120" y="0"/>
                  </a:lnTo>
                </a:path>
              </a:pathLst>
            </a:custGeom>
            <a:ln w="63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13414" y="2564677"/>
            <a:ext cx="822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002E6C"/>
                </a:solidFill>
                <a:latin typeface="Arial"/>
                <a:cs typeface="Arial"/>
              </a:rPr>
              <a:t>Known Shortages: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2322" y="1744484"/>
            <a:ext cx="3163570" cy="615315"/>
          </a:xfrm>
          <a:prstGeom prst="rect">
            <a:avLst/>
          </a:prstGeom>
          <a:solidFill>
            <a:srgbClr val="A7D200"/>
          </a:solidFill>
          <a:ln w="12700">
            <a:solidFill>
              <a:srgbClr val="000E29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1269365" marR="141605" indent="-1123315">
              <a:lnSpc>
                <a:spcPct val="100000"/>
              </a:lnSpc>
              <a:spcBef>
                <a:spcPts val="760"/>
              </a:spcBef>
            </a:pP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Macro</a:t>
            </a:r>
            <a:r>
              <a:rPr sz="135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messaging</a:t>
            </a:r>
            <a:r>
              <a:rPr sz="135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based</a:t>
            </a:r>
            <a:r>
              <a:rPr sz="135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on</a:t>
            </a:r>
            <a:r>
              <a:rPr sz="135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long</a:t>
            </a:r>
            <a:r>
              <a:rPr sz="135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 spc="-20">
                <a:solidFill>
                  <a:srgbClr val="002E6C"/>
                </a:solidFill>
                <a:latin typeface="Arial"/>
                <a:cs typeface="Arial"/>
              </a:rPr>
              <a:t>term </a:t>
            </a:r>
            <a:r>
              <a:rPr sz="1350" spc="-10">
                <a:solidFill>
                  <a:srgbClr val="002E6C"/>
                </a:solidFill>
                <a:latin typeface="Arial"/>
                <a:cs typeface="Arial"/>
              </a:rPr>
              <a:t>demand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79621" y="1748282"/>
            <a:ext cx="3127375" cy="623570"/>
          </a:xfrm>
          <a:prstGeom prst="rect">
            <a:avLst/>
          </a:prstGeom>
          <a:solidFill>
            <a:srgbClr val="A7D200"/>
          </a:solidFill>
          <a:ln w="12700">
            <a:solidFill>
              <a:srgbClr val="000E29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727075" marR="137160" indent="-584200">
              <a:lnSpc>
                <a:spcPct val="100000"/>
              </a:lnSpc>
              <a:spcBef>
                <a:spcPts val="790"/>
              </a:spcBef>
            </a:pP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Detailed</a:t>
            </a:r>
            <a:r>
              <a:rPr sz="135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messaging</a:t>
            </a:r>
            <a:r>
              <a:rPr sz="135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based</a:t>
            </a:r>
            <a:r>
              <a:rPr sz="135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on</a:t>
            </a:r>
            <a:r>
              <a:rPr sz="135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near</a:t>
            </a:r>
            <a:r>
              <a:rPr sz="135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medium</a:t>
            </a:r>
            <a:r>
              <a:rPr sz="135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term</a:t>
            </a:r>
            <a:r>
              <a:rPr sz="135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 spc="-10">
                <a:solidFill>
                  <a:srgbClr val="002E6C"/>
                </a:solidFill>
                <a:latin typeface="Arial"/>
                <a:cs typeface="Arial"/>
              </a:rPr>
              <a:t>demand</a:t>
            </a:r>
            <a:endParaRPr sz="1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60132" y="1748282"/>
            <a:ext cx="1410335" cy="623570"/>
          </a:xfrm>
          <a:prstGeom prst="rect">
            <a:avLst/>
          </a:prstGeom>
          <a:solidFill>
            <a:srgbClr val="A7D200"/>
          </a:solidFill>
          <a:ln w="12700">
            <a:solidFill>
              <a:srgbClr val="000E2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97790" marR="91440" indent="-1270" algn="ctr">
              <a:lnSpc>
                <a:spcPts val="1620"/>
              </a:lnSpc>
              <a:spcBef>
                <a:spcPts val="35"/>
              </a:spcBef>
            </a:pPr>
            <a:r>
              <a:rPr sz="1350" spc="-10">
                <a:solidFill>
                  <a:srgbClr val="002E6C"/>
                </a:solidFill>
                <a:latin typeface="Arial"/>
                <a:cs typeface="Arial"/>
              </a:rPr>
              <a:t>Detailed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signposting</a:t>
            </a:r>
            <a:r>
              <a:rPr sz="1350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350">
                <a:solidFill>
                  <a:srgbClr val="002E6C"/>
                </a:solidFill>
                <a:latin typeface="Arial"/>
                <a:cs typeface="Arial"/>
              </a:rPr>
              <a:t>advertised</a:t>
            </a:r>
            <a:r>
              <a:rPr sz="1350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350" spc="-20">
                <a:solidFill>
                  <a:srgbClr val="002E6C"/>
                </a:solidFill>
                <a:latin typeface="Arial"/>
                <a:cs typeface="Arial"/>
              </a:rPr>
              <a:t>roles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4245" y="3382691"/>
            <a:ext cx="713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Engineers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30079" y="3151348"/>
            <a:ext cx="2847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Civil,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Mechanical</a:t>
            </a:r>
            <a:r>
              <a:rPr sz="1200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2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Electrical</a:t>
            </a:r>
            <a:r>
              <a:rPr sz="12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Engineers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Design,</a:t>
            </a:r>
            <a:r>
              <a:rPr sz="12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Chemical</a:t>
            </a:r>
            <a:r>
              <a:rPr sz="12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2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Environmental Engineers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08355" y="3156378"/>
            <a:ext cx="1447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Mechanical</a:t>
            </a:r>
            <a:r>
              <a:rPr sz="1200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Engineer Graduate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Chemical</a:t>
            </a:r>
            <a:r>
              <a:rPr sz="12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Engineer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3424" y="3218557"/>
            <a:ext cx="822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002E6C"/>
                </a:solidFill>
                <a:latin typeface="Arial"/>
                <a:cs typeface="Arial"/>
              </a:rPr>
              <a:t>Known Shortages: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325877" y="3755339"/>
            <a:ext cx="7818120" cy="0"/>
          </a:xfrm>
          <a:custGeom>
            <a:avLst/>
            <a:gdLst/>
            <a:ahLst/>
            <a:cxnLst/>
            <a:rect l="l" t="t" r="r" b="b"/>
            <a:pathLst>
              <a:path w="7818120">
                <a:moveTo>
                  <a:pt x="0" y="0"/>
                </a:moveTo>
                <a:lnTo>
                  <a:pt x="7818120" y="0"/>
                </a:lnTo>
              </a:path>
            </a:pathLst>
          </a:custGeom>
          <a:ln w="6350">
            <a:solidFill>
              <a:srgbClr val="002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04771" y="3954161"/>
            <a:ext cx="2391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Metal</a:t>
            </a:r>
            <a:r>
              <a:rPr sz="12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Forming</a:t>
            </a:r>
            <a:r>
              <a:rPr sz="12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Welding</a:t>
            </a:r>
            <a:r>
              <a:rPr sz="1200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Trades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11496" y="3832241"/>
            <a:ext cx="2975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Welding</a:t>
            </a:r>
            <a:r>
              <a:rPr sz="1200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Engineers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High</a:t>
            </a:r>
            <a:r>
              <a:rPr sz="12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Integrity</a:t>
            </a:r>
            <a:r>
              <a:rPr sz="12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Welders</a:t>
            </a:r>
            <a:r>
              <a:rPr sz="12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2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Welding</a:t>
            </a:r>
            <a:r>
              <a:rPr sz="1200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Support Operatives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20558" y="3848243"/>
            <a:ext cx="1331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015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L3</a:t>
            </a:r>
            <a:r>
              <a:rPr sz="1200" spc="-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Welder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Welders</a:t>
            </a:r>
            <a:r>
              <a:rPr sz="1200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002E6C"/>
                </a:solidFill>
                <a:latin typeface="Arial"/>
                <a:cs typeface="Arial"/>
              </a:rPr>
              <a:t>Mate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Welding</a:t>
            </a:r>
            <a:r>
              <a:rPr sz="12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Technician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3282" y="3918956"/>
            <a:ext cx="822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002E6C"/>
                </a:solidFill>
                <a:latin typeface="Arial"/>
                <a:cs typeface="Arial"/>
              </a:rPr>
              <a:t>Known Shortages: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12341" y="5120888"/>
            <a:ext cx="7818120" cy="0"/>
          </a:xfrm>
          <a:custGeom>
            <a:avLst/>
            <a:gdLst/>
            <a:ahLst/>
            <a:cxnLst/>
            <a:rect l="l" t="t" r="r" b="b"/>
            <a:pathLst>
              <a:path w="7818120">
                <a:moveTo>
                  <a:pt x="0" y="0"/>
                </a:moveTo>
                <a:lnTo>
                  <a:pt x="7818120" y="0"/>
                </a:lnTo>
              </a:path>
            </a:pathLst>
          </a:custGeom>
          <a:ln w="6350">
            <a:solidFill>
              <a:srgbClr val="002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25877" y="4459732"/>
            <a:ext cx="7818120" cy="0"/>
          </a:xfrm>
          <a:custGeom>
            <a:avLst/>
            <a:gdLst/>
            <a:ahLst/>
            <a:cxnLst/>
            <a:rect l="l" t="t" r="r" b="b"/>
            <a:pathLst>
              <a:path w="7818120">
                <a:moveTo>
                  <a:pt x="0" y="0"/>
                </a:moveTo>
                <a:lnTo>
                  <a:pt x="7818120" y="0"/>
                </a:lnTo>
              </a:path>
            </a:pathLst>
          </a:custGeom>
          <a:ln w="6350">
            <a:solidFill>
              <a:srgbClr val="002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16803" y="4598395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Electrical</a:t>
            </a:r>
            <a:r>
              <a:rPr sz="1200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Trades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11489" y="4596719"/>
            <a:ext cx="1108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Electricians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Electrical</a:t>
            </a:r>
            <a:r>
              <a:rPr sz="12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Fitters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08510" y="4528444"/>
            <a:ext cx="1214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Electrician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Substation</a:t>
            </a:r>
            <a:r>
              <a:rPr sz="12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40">
                <a:solidFill>
                  <a:srgbClr val="002E6C"/>
                </a:solidFill>
                <a:latin typeface="Arial"/>
                <a:cs typeface="Arial"/>
              </a:rPr>
              <a:t>Fitter</a:t>
            </a:r>
            <a:r>
              <a:rPr sz="1200" spc="-60" baseline="3472">
                <a:solidFill>
                  <a:srgbClr val="525553"/>
                </a:solidFill>
                <a:latin typeface="Arial"/>
                <a:cs typeface="Arial"/>
              </a:rPr>
              <a:t>21</a:t>
            </a:r>
            <a:r>
              <a:rPr sz="1200" baseline="3472">
                <a:solidFill>
                  <a:srgbClr val="525553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2E6C"/>
                </a:solidFill>
                <a:latin typeface="Arial"/>
                <a:cs typeface="Arial"/>
              </a:rPr>
              <a:t>OHL</a:t>
            </a:r>
            <a:r>
              <a:rPr sz="1200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2E6C"/>
                </a:solidFill>
                <a:latin typeface="Arial"/>
                <a:cs typeface="Arial"/>
              </a:rPr>
              <a:t>Person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4646" y="4575078"/>
            <a:ext cx="822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002E6C"/>
                </a:solidFill>
                <a:latin typeface="Arial"/>
                <a:cs typeface="Arial"/>
              </a:rPr>
              <a:t>Known Shortages: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284427"/>
            <a:ext cx="444373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DRAFT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Objectives</a:t>
            </a:r>
            <a:r>
              <a:rPr sz="24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24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progress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through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2025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973294"/>
            <a:ext cx="8104505" cy="37166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745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300">
                <a:latin typeface="Arial"/>
                <a:cs typeface="Arial"/>
              </a:rPr>
              <a:t>Prioritise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Information to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new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people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who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are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eligible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now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next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five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years</a:t>
            </a:r>
            <a:endParaRPr sz="13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650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300">
                <a:latin typeface="Arial"/>
                <a:cs typeface="Arial"/>
              </a:rPr>
              <a:t>Truly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understand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personas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of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these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people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their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significant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others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/</a:t>
            </a:r>
            <a:r>
              <a:rPr sz="1300" spc="-5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influencers</a:t>
            </a:r>
            <a:endParaRPr sz="13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650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300">
                <a:latin typeface="Arial"/>
                <a:cs typeface="Arial"/>
              </a:rPr>
              <a:t>Enduring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approach,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our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commitment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is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not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just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for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Christmas</a:t>
            </a:r>
            <a:endParaRPr sz="1300">
              <a:latin typeface="Arial"/>
              <a:cs typeface="Arial"/>
            </a:endParaRPr>
          </a:p>
          <a:p>
            <a:pPr marL="203200" marR="5080" indent="-190500">
              <a:lnSpc>
                <a:spcPts val="1400"/>
              </a:lnSpc>
              <a:spcBef>
                <a:spcPts val="81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300">
                <a:latin typeface="Arial"/>
                <a:cs typeface="Arial"/>
              </a:rPr>
              <a:t>Needing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jobs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led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campaign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/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approach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that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makes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complexity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simple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possible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being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place </a:t>
            </a:r>
            <a:r>
              <a:rPr sz="1300">
                <a:latin typeface="Arial"/>
                <a:cs typeface="Arial"/>
              </a:rPr>
              <a:t>for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new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people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who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are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eligible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now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next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five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years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their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significant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others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/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influencers</a:t>
            </a:r>
            <a:endParaRPr sz="13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630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300">
                <a:latin typeface="Arial"/>
                <a:cs typeface="Arial"/>
              </a:rPr>
              <a:t>Coalesce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much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possible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around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single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campaign</a:t>
            </a:r>
            <a:endParaRPr sz="13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650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300">
                <a:latin typeface="Arial"/>
                <a:cs typeface="Arial"/>
              </a:rPr>
              <a:t>AI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embedded</a:t>
            </a:r>
            <a:r>
              <a:rPr sz="1300" spc="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make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user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experience</a:t>
            </a:r>
            <a:r>
              <a:rPr sz="1300" spc="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as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simple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‘guided’</a:t>
            </a:r>
            <a:r>
              <a:rPr sz="1300" spc="-6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as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possible</a:t>
            </a:r>
            <a:endParaRPr sz="1300">
              <a:latin typeface="Arial"/>
              <a:cs typeface="Arial"/>
            </a:endParaRPr>
          </a:p>
          <a:p>
            <a:pPr marL="203200" marR="299085" indent="-190500">
              <a:lnSpc>
                <a:spcPts val="1400"/>
              </a:lnSpc>
              <a:spcBef>
                <a:spcPts val="81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300">
                <a:latin typeface="Arial"/>
                <a:cs typeface="Arial"/>
              </a:rPr>
              <a:t>Link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jobs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led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campaign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/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approach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other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existing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resources, with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these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being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defined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by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attraction </a:t>
            </a:r>
            <a:r>
              <a:rPr sz="1300">
                <a:latin typeface="Arial"/>
                <a:cs typeface="Arial"/>
              </a:rPr>
              <a:t>working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group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attendees</a:t>
            </a:r>
            <a:endParaRPr sz="1300">
              <a:latin typeface="Arial"/>
              <a:cs typeface="Arial"/>
            </a:endParaRPr>
          </a:p>
          <a:p>
            <a:pPr marL="203200" marR="793750" indent="-190500">
              <a:lnSpc>
                <a:spcPts val="1400"/>
              </a:lnSpc>
              <a:spcBef>
                <a:spcPts val="810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300">
                <a:latin typeface="Arial"/>
                <a:cs typeface="Arial"/>
              </a:rPr>
              <a:t>For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jobs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led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campaign need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common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define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common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sector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wide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EVP</a:t>
            </a:r>
            <a:r>
              <a:rPr sz="1300" spc="-6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/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CVP</a:t>
            </a:r>
            <a:r>
              <a:rPr sz="1300" spc="-6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/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sell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that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25">
                <a:latin typeface="Arial"/>
                <a:cs typeface="Arial"/>
              </a:rPr>
              <a:t>all </a:t>
            </a:r>
            <a:r>
              <a:rPr sz="1300">
                <a:latin typeface="Arial"/>
                <a:cs typeface="Arial"/>
              </a:rPr>
              <a:t>employers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can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agree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set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out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across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demographics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personas</a:t>
            </a:r>
            <a:endParaRPr sz="1300">
              <a:latin typeface="Arial"/>
              <a:cs typeface="Arial"/>
            </a:endParaRPr>
          </a:p>
          <a:p>
            <a:pPr marL="203200" marR="288290" indent="-190500" algn="just">
              <a:lnSpc>
                <a:spcPts val="1400"/>
              </a:lnSpc>
              <a:spcBef>
                <a:spcPts val="81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300">
                <a:latin typeface="Arial"/>
                <a:cs typeface="Arial"/>
              </a:rPr>
              <a:t>Standard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occupational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classification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usage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identify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priorities,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employer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insight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confirm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priorities,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25">
                <a:latin typeface="Arial"/>
                <a:cs typeface="Arial"/>
              </a:rPr>
              <a:t>job </a:t>
            </a:r>
            <a:r>
              <a:rPr sz="1300">
                <a:latin typeface="Arial"/>
                <a:cs typeface="Arial"/>
              </a:rPr>
              <a:t>titles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tagged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confirmed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priorities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so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that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number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of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opportunities are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maximised for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all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new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people </a:t>
            </a:r>
            <a:r>
              <a:rPr sz="1300">
                <a:latin typeface="Arial"/>
                <a:cs typeface="Arial"/>
              </a:rPr>
              <a:t>who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are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eligible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now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next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five</a:t>
            </a:r>
            <a:r>
              <a:rPr sz="1300" spc="-20">
                <a:latin typeface="Arial"/>
                <a:cs typeface="Arial"/>
              </a:rPr>
              <a:t> years</a:t>
            </a:r>
            <a:endParaRPr sz="1300">
              <a:latin typeface="Arial"/>
              <a:cs typeface="Arial"/>
            </a:endParaRPr>
          </a:p>
          <a:p>
            <a:pPr marL="203200" indent="-190500" algn="just">
              <a:lnSpc>
                <a:spcPct val="100000"/>
              </a:lnSpc>
              <a:spcBef>
                <a:spcPts val="62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300">
                <a:latin typeface="Arial"/>
                <a:cs typeface="Arial"/>
              </a:rPr>
              <a:t>Thinking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at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system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regional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level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evolve mapping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illustrate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current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needs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trends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with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 spc="-50"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" y="4645164"/>
            <a:ext cx="26073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>
                <a:latin typeface="Arial"/>
                <a:cs typeface="Arial"/>
              </a:rPr>
              <a:t>commitment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plot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future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forecasts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5987" y="475821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1" y="2559132"/>
            <a:ext cx="4704715" cy="10306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2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r>
              <a:rPr sz="22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–</a:t>
            </a:r>
            <a:r>
              <a:rPr sz="22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Honing ‘Asks’</a:t>
            </a:r>
            <a:r>
              <a:rPr sz="2200" b="1" spc="-1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 ‘Offers’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Paul</a:t>
            </a:r>
            <a:r>
              <a:rPr sz="1600" spc="-2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25">
                <a:solidFill>
                  <a:srgbClr val="00471F"/>
                </a:solidFill>
                <a:latin typeface="Arial"/>
                <a:cs typeface="Arial"/>
              </a:rPr>
              <a:t>Cox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492480"/>
            <a:ext cx="373062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>
                <a:solidFill>
                  <a:srgbClr val="002E6C"/>
                </a:solidFill>
              </a:rPr>
              <a:t>Honing</a:t>
            </a:r>
            <a:r>
              <a:rPr sz="2400" spc="-35">
                <a:solidFill>
                  <a:srgbClr val="002E6C"/>
                </a:solidFill>
              </a:rPr>
              <a:t> </a:t>
            </a:r>
            <a:r>
              <a:rPr sz="2400">
                <a:solidFill>
                  <a:srgbClr val="002E6C"/>
                </a:solidFill>
              </a:rPr>
              <a:t>‘Asks’</a:t>
            </a:r>
            <a:r>
              <a:rPr sz="2400" spc="-140">
                <a:solidFill>
                  <a:srgbClr val="002E6C"/>
                </a:solidFill>
              </a:rPr>
              <a:t> </a:t>
            </a:r>
            <a:r>
              <a:rPr sz="2400">
                <a:solidFill>
                  <a:srgbClr val="002E6C"/>
                </a:solidFill>
              </a:rPr>
              <a:t>and</a:t>
            </a:r>
            <a:r>
              <a:rPr sz="2400" spc="-55">
                <a:solidFill>
                  <a:srgbClr val="002E6C"/>
                </a:solidFill>
              </a:rPr>
              <a:t> </a:t>
            </a:r>
            <a:r>
              <a:rPr sz="2400" spc="-10">
                <a:solidFill>
                  <a:srgbClr val="002E6C"/>
                </a:solidFill>
              </a:rPr>
              <a:t>‘Offers’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24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633851" y="1494976"/>
            <a:ext cx="7061200" cy="2666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16510" indent="-190500">
              <a:lnSpc>
                <a:spcPct val="100000"/>
              </a:lnSpc>
              <a:spcBef>
                <a:spcPts val="9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600">
                <a:latin typeface="Arial"/>
                <a:cs typeface="Arial"/>
              </a:rPr>
              <a:t>Both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energy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utility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sectors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are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seeing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record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levels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of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investment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for </a:t>
            </a:r>
            <a:r>
              <a:rPr sz="1600">
                <a:latin typeface="Arial"/>
                <a:cs typeface="Arial"/>
              </a:rPr>
              <a:t>which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(a) having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right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skills,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(b)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in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right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place,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(c) in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right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amount </a:t>
            </a:r>
            <a:r>
              <a:rPr sz="1600">
                <a:latin typeface="Arial"/>
                <a:cs typeface="Arial"/>
              </a:rPr>
              <a:t>is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ever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critical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if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potential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of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investment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is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to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be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delivered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realised.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00B82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03200" marR="5080" indent="-190500">
              <a:lnSpc>
                <a:spcPct val="100000"/>
              </a:lnSpc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600">
                <a:latin typeface="Arial"/>
                <a:cs typeface="Arial"/>
              </a:rPr>
              <a:t>We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recognise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increased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costs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of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hiring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employing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staff</a:t>
            </a:r>
            <a:r>
              <a:rPr sz="1600" spc="-25">
                <a:latin typeface="Arial"/>
                <a:cs typeface="Arial"/>
              </a:rPr>
              <a:t> for</a:t>
            </a:r>
            <a:r>
              <a:rPr sz="1600" spc="5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members,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wider</a:t>
            </a:r>
            <a:r>
              <a:rPr sz="1600" spc="-25">
                <a:latin typeface="Arial"/>
                <a:cs typeface="Arial"/>
              </a:rPr>
              <a:t> industry.</a:t>
            </a:r>
            <a:r>
              <a:rPr sz="1600" spc="-9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At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same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time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government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continues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to </a:t>
            </a:r>
            <a:r>
              <a:rPr sz="1600">
                <a:latin typeface="Arial"/>
                <a:cs typeface="Arial"/>
              </a:rPr>
              <a:t>face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challenging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day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to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day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spending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decisions.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Clr>
                <a:srgbClr val="00B82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02565" marR="316865" indent="-190500">
              <a:lnSpc>
                <a:spcPct val="100000"/>
              </a:lnSpc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600">
                <a:latin typeface="Arial"/>
                <a:cs typeface="Arial"/>
              </a:rPr>
              <a:t>It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is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in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this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context that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we review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our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draft and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work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in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progress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2025-</a:t>
            </a:r>
            <a:r>
              <a:rPr sz="1600" spc="-25">
                <a:latin typeface="Arial"/>
                <a:cs typeface="Arial"/>
              </a:rPr>
              <a:t>30 </a:t>
            </a:r>
            <a:r>
              <a:rPr sz="1600">
                <a:latin typeface="Arial"/>
                <a:cs typeface="Arial"/>
              </a:rPr>
              <a:t>skills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strategy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seek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CEO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Council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challenge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 /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or</a:t>
            </a:r>
            <a:r>
              <a:rPr sz="1600" spc="-10">
                <a:latin typeface="Arial"/>
                <a:cs typeface="Arial"/>
              </a:rPr>
              <a:t> support.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322737"/>
            <a:ext cx="373062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>
                <a:solidFill>
                  <a:srgbClr val="002E6C"/>
                </a:solidFill>
              </a:rPr>
              <a:t>Honing</a:t>
            </a:r>
            <a:r>
              <a:rPr sz="2400" spc="-35">
                <a:solidFill>
                  <a:srgbClr val="002E6C"/>
                </a:solidFill>
              </a:rPr>
              <a:t> </a:t>
            </a:r>
            <a:r>
              <a:rPr sz="2400">
                <a:solidFill>
                  <a:srgbClr val="002E6C"/>
                </a:solidFill>
              </a:rPr>
              <a:t>‘Asks’</a:t>
            </a:r>
            <a:r>
              <a:rPr sz="2400" spc="-140">
                <a:solidFill>
                  <a:srgbClr val="002E6C"/>
                </a:solidFill>
              </a:rPr>
              <a:t> </a:t>
            </a:r>
            <a:r>
              <a:rPr sz="2400">
                <a:solidFill>
                  <a:srgbClr val="002E6C"/>
                </a:solidFill>
              </a:rPr>
              <a:t>and</a:t>
            </a:r>
            <a:r>
              <a:rPr sz="2400" spc="-55">
                <a:solidFill>
                  <a:srgbClr val="002E6C"/>
                </a:solidFill>
              </a:rPr>
              <a:t> </a:t>
            </a:r>
            <a:r>
              <a:rPr sz="2400" spc="-10">
                <a:solidFill>
                  <a:srgbClr val="002E6C"/>
                </a:solidFill>
              </a:rPr>
              <a:t>‘Offers’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25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510542" y="1311647"/>
            <a:ext cx="731202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2565" marR="48895" indent="-190500">
              <a:lnSpc>
                <a:spcPct val="100000"/>
              </a:lnSpc>
              <a:spcBef>
                <a:spcPts val="105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400">
                <a:latin typeface="Arial"/>
                <a:cs typeface="Arial"/>
              </a:rPr>
              <a:t>During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review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our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draft,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progress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2025-</a:t>
            </a:r>
            <a:r>
              <a:rPr sz="1400">
                <a:latin typeface="Arial"/>
                <a:cs typeface="Arial"/>
              </a:rPr>
              <a:t>30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strategy,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it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asked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that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council </a:t>
            </a:r>
            <a:r>
              <a:rPr sz="1400">
                <a:latin typeface="Arial"/>
                <a:cs typeface="Arial"/>
              </a:rPr>
              <a:t>members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consider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three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questions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below: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621030" marR="5080" lvl="1" indent="-227329">
              <a:lnSpc>
                <a:spcPct val="100000"/>
              </a:lnSpc>
              <a:buClr>
                <a:srgbClr val="00B82E"/>
              </a:buClr>
              <a:buAutoNum type="arabicPeriod"/>
              <a:tabLst>
                <a:tab pos="622300" algn="l"/>
              </a:tabLst>
            </a:pPr>
            <a:r>
              <a:rPr sz="1400" spc="-10">
                <a:latin typeface="Arial"/>
                <a:cs typeface="Arial"/>
              </a:rPr>
              <a:t>‘</a:t>
            </a:r>
            <a:r>
              <a:rPr sz="1400" b="1" spc="-10">
                <a:latin typeface="Arial"/>
                <a:cs typeface="Arial"/>
              </a:rPr>
              <a:t>Asks</a:t>
            </a:r>
            <a:r>
              <a:rPr sz="1400" spc="-10">
                <a:latin typeface="Arial"/>
                <a:cs typeface="Arial"/>
              </a:rPr>
              <a:t>’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government,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‘</a:t>
            </a:r>
            <a:r>
              <a:rPr sz="1400" b="1" spc="-10">
                <a:latin typeface="Arial"/>
                <a:cs typeface="Arial"/>
              </a:rPr>
              <a:t>offers</a:t>
            </a:r>
            <a:r>
              <a:rPr sz="1400" spc="-10">
                <a:latin typeface="Arial"/>
                <a:cs typeface="Arial"/>
              </a:rPr>
              <a:t>’</a:t>
            </a:r>
            <a:r>
              <a:rPr sz="1400" spc="-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from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industry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(e.g.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‘offer’</a:t>
            </a:r>
            <a:r>
              <a:rPr sz="1400" spc="-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is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industry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led 	</a:t>
            </a:r>
            <a:r>
              <a:rPr sz="1400">
                <a:latin typeface="Arial"/>
                <a:cs typeface="Arial"/>
              </a:rPr>
              <a:t>continuous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improvement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priorities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that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can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delivered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without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government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support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50">
                <a:latin typeface="Arial"/>
                <a:cs typeface="Arial"/>
              </a:rPr>
              <a:t>/ 	</a:t>
            </a:r>
            <a:r>
              <a:rPr sz="1400" spc="-10">
                <a:latin typeface="Arial"/>
                <a:cs typeface="Arial"/>
              </a:rPr>
              <a:t>intervention).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65"/>
              </a:spcBef>
              <a:buClr>
                <a:srgbClr val="00B82E"/>
              </a:buClr>
              <a:buFont typeface="Arial"/>
              <a:buAutoNum type="arabicPeriod"/>
            </a:pPr>
            <a:endParaRPr sz="1400">
              <a:latin typeface="Arial"/>
              <a:cs typeface="Arial"/>
            </a:endParaRPr>
          </a:p>
          <a:p>
            <a:pPr marL="620395" marR="84455" lvl="1" indent="-227329">
              <a:lnSpc>
                <a:spcPct val="100000"/>
              </a:lnSpc>
              <a:buClr>
                <a:srgbClr val="00B82E"/>
              </a:buClr>
              <a:buAutoNum type="arabicPeriod"/>
              <a:tabLst>
                <a:tab pos="621665" algn="l"/>
              </a:tabLst>
            </a:pPr>
            <a:r>
              <a:rPr sz="1400">
                <a:latin typeface="Arial"/>
                <a:cs typeface="Arial"/>
              </a:rPr>
              <a:t>Categorising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‘asks’</a:t>
            </a:r>
            <a:r>
              <a:rPr sz="1400" spc="-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‘offers’</a:t>
            </a:r>
            <a:r>
              <a:rPr sz="1400" spc="-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into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‘</a:t>
            </a:r>
            <a:r>
              <a:rPr sz="1400" b="1" spc="-10">
                <a:latin typeface="Arial"/>
                <a:cs typeface="Arial"/>
              </a:rPr>
              <a:t>evolution</a:t>
            </a:r>
            <a:r>
              <a:rPr sz="1400" spc="-10">
                <a:latin typeface="Arial"/>
                <a:cs typeface="Arial"/>
              </a:rPr>
              <a:t>’</a:t>
            </a:r>
            <a:r>
              <a:rPr sz="1400" spc="-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focuses,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or,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into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‘</a:t>
            </a:r>
            <a:r>
              <a:rPr sz="1400" b="1">
                <a:latin typeface="Arial"/>
                <a:cs typeface="Arial"/>
              </a:rPr>
              <a:t>innovation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25">
                <a:latin typeface="Arial"/>
                <a:cs typeface="Arial"/>
              </a:rPr>
              <a:t>and 	</a:t>
            </a:r>
            <a:r>
              <a:rPr sz="1400" b="1" spc="-10">
                <a:latin typeface="Arial"/>
                <a:cs typeface="Arial"/>
              </a:rPr>
              <a:t>transformation</a:t>
            </a:r>
            <a:r>
              <a:rPr sz="1400" spc="-10">
                <a:latin typeface="Arial"/>
                <a:cs typeface="Arial"/>
              </a:rPr>
              <a:t>’</a:t>
            </a:r>
            <a:r>
              <a:rPr sz="1400" spc="-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priorities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(e.g.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apprenticeships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could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be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area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where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continued 	‘evolution’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is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required.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However,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sector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entry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routes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this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could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be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area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where 	</a:t>
            </a:r>
            <a:r>
              <a:rPr sz="1400">
                <a:latin typeface="Arial"/>
                <a:cs typeface="Arial"/>
              </a:rPr>
              <a:t>‘innovation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transformation’</a:t>
            </a:r>
            <a:r>
              <a:rPr sz="1400" spc="-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is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necessary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address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fragmented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inconsistent 	</a:t>
            </a:r>
            <a:r>
              <a:rPr sz="1400">
                <a:latin typeface="Arial"/>
                <a:cs typeface="Arial"/>
              </a:rPr>
              <a:t>policy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approaches).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65"/>
              </a:spcBef>
              <a:buClr>
                <a:srgbClr val="00B82E"/>
              </a:buClr>
              <a:buFont typeface="Arial"/>
              <a:buAutoNum type="arabicPeriod"/>
            </a:pPr>
            <a:endParaRPr sz="1400">
              <a:latin typeface="Arial"/>
              <a:cs typeface="Arial"/>
            </a:endParaRPr>
          </a:p>
          <a:p>
            <a:pPr marL="620395" marR="653415" lvl="1" indent="-227329">
              <a:lnSpc>
                <a:spcPct val="100000"/>
              </a:lnSpc>
              <a:spcBef>
                <a:spcPts val="5"/>
              </a:spcBef>
              <a:buClr>
                <a:srgbClr val="00B82E"/>
              </a:buClr>
              <a:buAutoNum type="arabicPeriod"/>
              <a:tabLst>
                <a:tab pos="621665" algn="l"/>
              </a:tabLst>
            </a:pPr>
            <a:r>
              <a:rPr sz="1400">
                <a:latin typeface="Arial"/>
                <a:cs typeface="Arial"/>
              </a:rPr>
              <a:t>Considering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sequencing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‘asks’,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‘offers’,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‘evolution’,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‘innovation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and 	</a:t>
            </a:r>
            <a:r>
              <a:rPr sz="1400" spc="-10">
                <a:latin typeface="Arial"/>
                <a:cs typeface="Arial"/>
              </a:rPr>
              <a:t>transformation’</a:t>
            </a:r>
            <a:r>
              <a:rPr sz="1400" spc="-8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across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the </a:t>
            </a:r>
            <a:r>
              <a:rPr sz="1400" b="1" spc="-10">
                <a:latin typeface="Arial"/>
                <a:cs typeface="Arial"/>
              </a:rPr>
              <a:t>2025-</a:t>
            </a:r>
            <a:r>
              <a:rPr sz="1400" b="1">
                <a:latin typeface="Arial"/>
                <a:cs typeface="Arial"/>
              </a:rPr>
              <a:t>30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strategic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period</a:t>
            </a:r>
            <a:r>
              <a:rPr sz="1400" spc="-1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203155"/>
            <a:ext cx="373062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>
                <a:solidFill>
                  <a:srgbClr val="002E6C"/>
                </a:solidFill>
              </a:rPr>
              <a:t>Honing</a:t>
            </a:r>
            <a:r>
              <a:rPr sz="2400" spc="-35">
                <a:solidFill>
                  <a:srgbClr val="002E6C"/>
                </a:solidFill>
              </a:rPr>
              <a:t> </a:t>
            </a:r>
            <a:r>
              <a:rPr sz="2400">
                <a:solidFill>
                  <a:srgbClr val="002E6C"/>
                </a:solidFill>
              </a:rPr>
              <a:t>‘Asks’</a:t>
            </a:r>
            <a:r>
              <a:rPr sz="2400" spc="-140">
                <a:solidFill>
                  <a:srgbClr val="002E6C"/>
                </a:solidFill>
              </a:rPr>
              <a:t> </a:t>
            </a:r>
            <a:r>
              <a:rPr sz="2400">
                <a:solidFill>
                  <a:srgbClr val="002E6C"/>
                </a:solidFill>
              </a:rPr>
              <a:t>and</a:t>
            </a:r>
            <a:r>
              <a:rPr sz="2400" spc="-55">
                <a:solidFill>
                  <a:srgbClr val="002E6C"/>
                </a:solidFill>
              </a:rPr>
              <a:t> </a:t>
            </a:r>
            <a:r>
              <a:rPr sz="2400" spc="-10">
                <a:solidFill>
                  <a:srgbClr val="002E6C"/>
                </a:solidFill>
              </a:rPr>
              <a:t>‘Offers’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972359" y="1411581"/>
            <a:ext cx="5181600" cy="2473325"/>
            <a:chOff x="1972359" y="1411581"/>
            <a:chExt cx="5181600" cy="2473325"/>
          </a:xfrm>
        </p:grpSpPr>
        <p:sp>
          <p:nvSpPr>
            <p:cNvPr id="4" name="object 4"/>
            <p:cNvSpPr/>
            <p:nvPr/>
          </p:nvSpPr>
          <p:spPr>
            <a:xfrm>
              <a:off x="2000934" y="3856281"/>
              <a:ext cx="5151755" cy="0"/>
            </a:xfrm>
            <a:custGeom>
              <a:avLst/>
              <a:gdLst/>
              <a:ahLst/>
              <a:cxnLst/>
              <a:rect l="l" t="t" r="r" b="b"/>
              <a:pathLst>
                <a:path w="5151755">
                  <a:moveTo>
                    <a:pt x="0" y="0"/>
                  </a:moveTo>
                  <a:lnTo>
                    <a:pt x="5151666" y="0"/>
                  </a:lnTo>
                </a:path>
              </a:pathLst>
            </a:custGeom>
            <a:ln w="571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5383" y="1857391"/>
              <a:ext cx="0" cy="1973580"/>
            </a:xfrm>
            <a:custGeom>
              <a:avLst/>
              <a:gdLst/>
              <a:ahLst/>
              <a:cxnLst/>
              <a:rect l="l" t="t" r="r" b="b"/>
              <a:pathLst>
                <a:path h="1973579">
                  <a:moveTo>
                    <a:pt x="0" y="0"/>
                  </a:moveTo>
                  <a:lnTo>
                    <a:pt x="0" y="1973033"/>
                  </a:lnTo>
                </a:path>
              </a:pathLst>
            </a:custGeom>
            <a:ln w="571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0934" y="1883244"/>
              <a:ext cx="0" cy="1973580"/>
            </a:xfrm>
            <a:custGeom>
              <a:avLst/>
              <a:gdLst/>
              <a:ahLst/>
              <a:cxnLst/>
              <a:rect l="l" t="t" r="r" b="b"/>
              <a:pathLst>
                <a:path h="1973579">
                  <a:moveTo>
                    <a:pt x="0" y="0"/>
                  </a:moveTo>
                  <a:lnTo>
                    <a:pt x="0" y="1973033"/>
                  </a:lnTo>
                </a:path>
              </a:pathLst>
            </a:custGeom>
            <a:ln w="571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66220" y="1417931"/>
              <a:ext cx="3073400" cy="1903095"/>
            </a:xfrm>
            <a:custGeom>
              <a:avLst/>
              <a:gdLst/>
              <a:ahLst/>
              <a:cxnLst/>
              <a:rect l="l" t="t" r="r" b="b"/>
              <a:pathLst>
                <a:path w="3073400" h="1903095">
                  <a:moveTo>
                    <a:pt x="1870898" y="0"/>
                  </a:moveTo>
                  <a:lnTo>
                    <a:pt x="1823270" y="3738"/>
                  </a:lnTo>
                  <a:lnTo>
                    <a:pt x="1777090" y="13536"/>
                  </a:lnTo>
                  <a:lnTo>
                    <a:pt x="1733215" y="29151"/>
                  </a:lnTo>
                  <a:lnTo>
                    <a:pt x="1692500" y="50341"/>
                  </a:lnTo>
                  <a:lnTo>
                    <a:pt x="1655804" y="76865"/>
                  </a:lnTo>
                  <a:lnTo>
                    <a:pt x="1623982" y="108482"/>
                  </a:lnTo>
                  <a:lnTo>
                    <a:pt x="1597891" y="144949"/>
                  </a:lnTo>
                  <a:lnTo>
                    <a:pt x="1577677" y="129320"/>
                  </a:lnTo>
                  <a:lnTo>
                    <a:pt x="1533558" y="101996"/>
                  </a:lnTo>
                  <a:lnTo>
                    <a:pt x="1462793" y="72613"/>
                  </a:lnTo>
                  <a:lnTo>
                    <a:pt x="1414509" y="60592"/>
                  </a:lnTo>
                  <a:lnTo>
                    <a:pt x="1365588" y="54180"/>
                  </a:lnTo>
                  <a:lnTo>
                    <a:pt x="1316640" y="53222"/>
                  </a:lnTo>
                  <a:lnTo>
                    <a:pt x="1268276" y="57558"/>
                  </a:lnTo>
                  <a:lnTo>
                    <a:pt x="1221108" y="67030"/>
                  </a:lnTo>
                  <a:lnTo>
                    <a:pt x="1175745" y="81481"/>
                  </a:lnTo>
                  <a:lnTo>
                    <a:pt x="1132798" y="100753"/>
                  </a:lnTo>
                  <a:lnTo>
                    <a:pt x="1092877" y="124687"/>
                  </a:lnTo>
                  <a:lnTo>
                    <a:pt x="1056595" y="153127"/>
                  </a:lnTo>
                  <a:lnTo>
                    <a:pt x="1024560" y="185913"/>
                  </a:lnTo>
                  <a:lnTo>
                    <a:pt x="997384" y="222889"/>
                  </a:lnTo>
                  <a:lnTo>
                    <a:pt x="949841" y="202306"/>
                  </a:lnTo>
                  <a:lnTo>
                    <a:pt x="900189" y="186395"/>
                  </a:lnTo>
                  <a:lnTo>
                    <a:pt x="848910" y="175235"/>
                  </a:lnTo>
                  <a:lnTo>
                    <a:pt x="796486" y="168908"/>
                  </a:lnTo>
                  <a:lnTo>
                    <a:pt x="743395" y="167494"/>
                  </a:lnTo>
                  <a:lnTo>
                    <a:pt x="690121" y="171073"/>
                  </a:lnTo>
                  <a:lnTo>
                    <a:pt x="638692" y="179369"/>
                  </a:lnTo>
                  <a:lnTo>
                    <a:pt x="589611" y="192022"/>
                  </a:lnTo>
                  <a:lnTo>
                    <a:pt x="543130" y="208755"/>
                  </a:lnTo>
                  <a:lnTo>
                    <a:pt x="499498" y="229289"/>
                  </a:lnTo>
                  <a:lnTo>
                    <a:pt x="458966" y="253346"/>
                  </a:lnTo>
                  <a:lnTo>
                    <a:pt x="421786" y="280650"/>
                  </a:lnTo>
                  <a:lnTo>
                    <a:pt x="388207" y="310921"/>
                  </a:lnTo>
                  <a:lnTo>
                    <a:pt x="358480" y="343883"/>
                  </a:lnTo>
                  <a:lnTo>
                    <a:pt x="332856" y="379256"/>
                  </a:lnTo>
                  <a:lnTo>
                    <a:pt x="311586" y="416764"/>
                  </a:lnTo>
                  <a:lnTo>
                    <a:pt x="294921" y="456129"/>
                  </a:lnTo>
                  <a:lnTo>
                    <a:pt x="283110" y="497073"/>
                  </a:lnTo>
                  <a:lnTo>
                    <a:pt x="276405" y="539317"/>
                  </a:lnTo>
                  <a:lnTo>
                    <a:pt x="275056" y="582584"/>
                  </a:lnTo>
                  <a:lnTo>
                    <a:pt x="279314" y="626597"/>
                  </a:lnTo>
                  <a:lnTo>
                    <a:pt x="276723" y="632528"/>
                  </a:lnTo>
                  <a:lnTo>
                    <a:pt x="228809" y="639987"/>
                  </a:lnTo>
                  <a:lnTo>
                    <a:pt x="183418" y="653545"/>
                  </a:lnTo>
                  <a:lnTo>
                    <a:pt x="141293" y="672796"/>
                  </a:lnTo>
                  <a:lnTo>
                    <a:pt x="103180" y="697332"/>
                  </a:lnTo>
                  <a:lnTo>
                    <a:pt x="69822" y="726747"/>
                  </a:lnTo>
                  <a:lnTo>
                    <a:pt x="41963" y="760632"/>
                  </a:lnTo>
                  <a:lnTo>
                    <a:pt x="20143" y="799007"/>
                  </a:lnTo>
                  <a:lnTo>
                    <a:pt x="6230" y="838780"/>
                  </a:lnTo>
                  <a:lnTo>
                    <a:pt x="0" y="879214"/>
                  </a:lnTo>
                  <a:lnTo>
                    <a:pt x="1222" y="919572"/>
                  </a:lnTo>
                  <a:lnTo>
                    <a:pt x="9672" y="959116"/>
                  </a:lnTo>
                  <a:lnTo>
                    <a:pt x="25121" y="997109"/>
                  </a:lnTo>
                  <a:lnTo>
                    <a:pt x="47342" y="1032814"/>
                  </a:lnTo>
                  <a:lnTo>
                    <a:pt x="76108" y="1065493"/>
                  </a:lnTo>
                  <a:lnTo>
                    <a:pt x="111191" y="1094408"/>
                  </a:lnTo>
                  <a:lnTo>
                    <a:pt x="152365" y="1118823"/>
                  </a:lnTo>
                  <a:lnTo>
                    <a:pt x="118937" y="1154696"/>
                  </a:lnTo>
                  <a:lnTo>
                    <a:pt x="93690" y="1194453"/>
                  </a:lnTo>
                  <a:lnTo>
                    <a:pt x="77007" y="1237121"/>
                  </a:lnTo>
                  <a:lnTo>
                    <a:pt x="69268" y="1281722"/>
                  </a:lnTo>
                  <a:lnTo>
                    <a:pt x="70856" y="1327281"/>
                  </a:lnTo>
                  <a:lnTo>
                    <a:pt x="80740" y="1368864"/>
                  </a:lnTo>
                  <a:lnTo>
                    <a:pt x="97955" y="1407537"/>
                  </a:lnTo>
                  <a:lnTo>
                    <a:pt x="121795" y="1442830"/>
                  </a:lnTo>
                  <a:lnTo>
                    <a:pt x="151551" y="1474271"/>
                  </a:lnTo>
                  <a:lnTo>
                    <a:pt x="186515" y="1501392"/>
                  </a:lnTo>
                  <a:lnTo>
                    <a:pt x="225979" y="1523721"/>
                  </a:lnTo>
                  <a:lnTo>
                    <a:pt x="269236" y="1540788"/>
                  </a:lnTo>
                  <a:lnTo>
                    <a:pt x="315578" y="1552123"/>
                  </a:lnTo>
                  <a:lnTo>
                    <a:pt x="364296" y="1557256"/>
                  </a:lnTo>
                  <a:lnTo>
                    <a:pt x="414683" y="1555716"/>
                  </a:lnTo>
                  <a:lnTo>
                    <a:pt x="420474" y="1564085"/>
                  </a:lnTo>
                  <a:lnTo>
                    <a:pt x="448121" y="1599324"/>
                  </a:lnTo>
                  <a:lnTo>
                    <a:pt x="478853" y="1631753"/>
                  </a:lnTo>
                  <a:lnTo>
                    <a:pt x="512404" y="1661316"/>
                  </a:lnTo>
                  <a:lnTo>
                    <a:pt x="548509" y="1687958"/>
                  </a:lnTo>
                  <a:lnTo>
                    <a:pt x="586901" y="1711622"/>
                  </a:lnTo>
                  <a:lnTo>
                    <a:pt x="627316" y="1732253"/>
                  </a:lnTo>
                  <a:lnTo>
                    <a:pt x="669487" y="1749793"/>
                  </a:lnTo>
                  <a:lnTo>
                    <a:pt x="713148" y="1764188"/>
                  </a:lnTo>
                  <a:lnTo>
                    <a:pt x="758034" y="1775382"/>
                  </a:lnTo>
                  <a:lnTo>
                    <a:pt x="803879" y="1783317"/>
                  </a:lnTo>
                  <a:lnTo>
                    <a:pt x="850418" y="1787939"/>
                  </a:lnTo>
                  <a:lnTo>
                    <a:pt x="897384" y="1789190"/>
                  </a:lnTo>
                  <a:lnTo>
                    <a:pt x="944512" y="1787016"/>
                  </a:lnTo>
                  <a:lnTo>
                    <a:pt x="991536" y="1781360"/>
                  </a:lnTo>
                  <a:lnTo>
                    <a:pt x="1038191" y="1772167"/>
                  </a:lnTo>
                  <a:lnTo>
                    <a:pt x="1084210" y="1759379"/>
                  </a:lnTo>
                  <a:lnTo>
                    <a:pt x="1129328" y="1742941"/>
                  </a:lnTo>
                  <a:lnTo>
                    <a:pt x="1173279" y="1722797"/>
                  </a:lnTo>
                  <a:lnTo>
                    <a:pt x="1206572" y="1760081"/>
                  </a:lnTo>
                  <a:lnTo>
                    <a:pt x="1244450" y="1793672"/>
                  </a:lnTo>
                  <a:lnTo>
                    <a:pt x="1286478" y="1823297"/>
                  </a:lnTo>
                  <a:lnTo>
                    <a:pt x="1332220" y="1848683"/>
                  </a:lnTo>
                  <a:lnTo>
                    <a:pt x="1381243" y="1869558"/>
                  </a:lnTo>
                  <a:lnTo>
                    <a:pt x="1433109" y="1885649"/>
                  </a:lnTo>
                  <a:lnTo>
                    <a:pt x="1483961" y="1896182"/>
                  </a:lnTo>
                  <a:lnTo>
                    <a:pt x="1534828" y="1901915"/>
                  </a:lnTo>
                  <a:lnTo>
                    <a:pt x="1585345" y="1903015"/>
                  </a:lnTo>
                  <a:lnTo>
                    <a:pt x="1635146" y="1899645"/>
                  </a:lnTo>
                  <a:lnTo>
                    <a:pt x="1683866" y="1891972"/>
                  </a:lnTo>
                  <a:lnTo>
                    <a:pt x="1731141" y="1880161"/>
                  </a:lnTo>
                  <a:lnTo>
                    <a:pt x="1776606" y="1864376"/>
                  </a:lnTo>
                  <a:lnTo>
                    <a:pt x="1819895" y="1844783"/>
                  </a:lnTo>
                  <a:lnTo>
                    <a:pt x="1860644" y="1821547"/>
                  </a:lnTo>
                  <a:lnTo>
                    <a:pt x="1898488" y="1794833"/>
                  </a:lnTo>
                  <a:lnTo>
                    <a:pt x="1933061" y="1764806"/>
                  </a:lnTo>
                  <a:lnTo>
                    <a:pt x="1964000" y="1731631"/>
                  </a:lnTo>
                  <a:lnTo>
                    <a:pt x="1990938" y="1695474"/>
                  </a:lnTo>
                  <a:lnTo>
                    <a:pt x="2013512" y="1656500"/>
                  </a:lnTo>
                  <a:lnTo>
                    <a:pt x="2031355" y="1614873"/>
                  </a:lnTo>
                  <a:lnTo>
                    <a:pt x="2081336" y="1637289"/>
                  </a:lnTo>
                  <a:lnTo>
                    <a:pt x="2134241" y="1653646"/>
                  </a:lnTo>
                  <a:lnTo>
                    <a:pt x="2189303" y="1663754"/>
                  </a:lnTo>
                  <a:lnTo>
                    <a:pt x="2245756" y="1667425"/>
                  </a:lnTo>
                  <a:lnTo>
                    <a:pt x="2297345" y="1665073"/>
                  </a:lnTo>
                  <a:lnTo>
                    <a:pt x="2347072" y="1657526"/>
                  </a:lnTo>
                  <a:lnTo>
                    <a:pt x="2394548" y="1645108"/>
                  </a:lnTo>
                  <a:lnTo>
                    <a:pt x="2439385" y="1628140"/>
                  </a:lnTo>
                  <a:lnTo>
                    <a:pt x="2481196" y="1606944"/>
                  </a:lnTo>
                  <a:lnTo>
                    <a:pt x="2519591" y="1581841"/>
                  </a:lnTo>
                  <a:lnTo>
                    <a:pt x="2554183" y="1553154"/>
                  </a:lnTo>
                  <a:lnTo>
                    <a:pt x="2584583" y="1521205"/>
                  </a:lnTo>
                  <a:lnTo>
                    <a:pt x="2610403" y="1486315"/>
                  </a:lnTo>
                  <a:lnTo>
                    <a:pt x="2631255" y="1448807"/>
                  </a:lnTo>
                  <a:lnTo>
                    <a:pt x="2646751" y="1409001"/>
                  </a:lnTo>
                  <a:lnTo>
                    <a:pt x="2656501" y="1367221"/>
                  </a:lnTo>
                  <a:lnTo>
                    <a:pt x="2660119" y="1323789"/>
                  </a:lnTo>
                  <a:lnTo>
                    <a:pt x="2708689" y="1315765"/>
                  </a:lnTo>
                  <a:lnTo>
                    <a:pt x="2755843" y="1303634"/>
                  </a:lnTo>
                  <a:lnTo>
                    <a:pt x="2801222" y="1287523"/>
                  </a:lnTo>
                  <a:lnTo>
                    <a:pt x="2844466" y="1267558"/>
                  </a:lnTo>
                  <a:lnTo>
                    <a:pt x="2885214" y="1243867"/>
                  </a:lnTo>
                  <a:lnTo>
                    <a:pt x="2925096" y="1215033"/>
                  </a:lnTo>
                  <a:lnTo>
                    <a:pt x="2960359" y="1183390"/>
                  </a:lnTo>
                  <a:lnTo>
                    <a:pt x="2990947" y="1149287"/>
                  </a:lnTo>
                  <a:lnTo>
                    <a:pt x="3016807" y="1113072"/>
                  </a:lnTo>
                  <a:lnTo>
                    <a:pt x="3037885" y="1075090"/>
                  </a:lnTo>
                  <a:lnTo>
                    <a:pt x="3054128" y="1035690"/>
                  </a:lnTo>
                  <a:lnTo>
                    <a:pt x="3065480" y="995219"/>
                  </a:lnTo>
                  <a:lnTo>
                    <a:pt x="3071888" y="954025"/>
                  </a:lnTo>
                  <a:lnTo>
                    <a:pt x="3073298" y="912454"/>
                  </a:lnTo>
                  <a:lnTo>
                    <a:pt x="3069656" y="870854"/>
                  </a:lnTo>
                  <a:lnTo>
                    <a:pt x="3060907" y="829573"/>
                  </a:lnTo>
                  <a:lnTo>
                    <a:pt x="3046999" y="788957"/>
                  </a:lnTo>
                  <a:lnTo>
                    <a:pt x="3027876" y="749354"/>
                  </a:lnTo>
                  <a:lnTo>
                    <a:pt x="3003485" y="711112"/>
                  </a:lnTo>
                  <a:lnTo>
                    <a:pt x="2973771" y="674577"/>
                  </a:lnTo>
                  <a:lnTo>
                    <a:pt x="2978759" y="664256"/>
                  </a:lnTo>
                  <a:lnTo>
                    <a:pt x="3001305" y="589816"/>
                  </a:lnTo>
                  <a:lnTo>
                    <a:pt x="3004540" y="547362"/>
                  </a:lnTo>
                  <a:lnTo>
                    <a:pt x="3001153" y="505621"/>
                  </a:lnTo>
                  <a:lnTo>
                    <a:pt x="2991462" y="465063"/>
                  </a:lnTo>
                  <a:lnTo>
                    <a:pt x="2975785" y="426155"/>
                  </a:lnTo>
                  <a:lnTo>
                    <a:pt x="2954437" y="389365"/>
                  </a:lnTo>
                  <a:lnTo>
                    <a:pt x="2927737" y="355164"/>
                  </a:lnTo>
                  <a:lnTo>
                    <a:pt x="2896001" y="324018"/>
                  </a:lnTo>
                  <a:lnTo>
                    <a:pt x="2859546" y="296396"/>
                  </a:lnTo>
                  <a:lnTo>
                    <a:pt x="2818690" y="272767"/>
                  </a:lnTo>
                  <a:lnTo>
                    <a:pt x="2773749" y="253599"/>
                  </a:lnTo>
                  <a:lnTo>
                    <a:pt x="2725042" y="239361"/>
                  </a:lnTo>
                  <a:lnTo>
                    <a:pt x="2709443" y="190930"/>
                  </a:lnTo>
                  <a:lnTo>
                    <a:pt x="2684386" y="145800"/>
                  </a:lnTo>
                  <a:lnTo>
                    <a:pt x="2650532" y="104937"/>
                  </a:lnTo>
                  <a:lnTo>
                    <a:pt x="2608545" y="69308"/>
                  </a:lnTo>
                  <a:lnTo>
                    <a:pt x="2567217" y="43964"/>
                  </a:lnTo>
                  <a:lnTo>
                    <a:pt x="2523054" y="24460"/>
                  </a:lnTo>
                  <a:lnTo>
                    <a:pt x="2476807" y="10742"/>
                  </a:lnTo>
                  <a:lnTo>
                    <a:pt x="2429228" y="2759"/>
                  </a:lnTo>
                  <a:lnTo>
                    <a:pt x="2381071" y="459"/>
                  </a:lnTo>
                  <a:lnTo>
                    <a:pt x="2333087" y="3789"/>
                  </a:lnTo>
                  <a:lnTo>
                    <a:pt x="2286028" y="12697"/>
                  </a:lnTo>
                  <a:lnTo>
                    <a:pt x="2240647" y="27130"/>
                  </a:lnTo>
                  <a:lnTo>
                    <a:pt x="2197697" y="47038"/>
                  </a:lnTo>
                  <a:lnTo>
                    <a:pt x="2157929" y="72367"/>
                  </a:lnTo>
                  <a:lnTo>
                    <a:pt x="2122096" y="103065"/>
                  </a:lnTo>
                  <a:lnTo>
                    <a:pt x="2099028" y="80357"/>
                  </a:lnTo>
                  <a:lnTo>
                    <a:pt x="2044667" y="42414"/>
                  </a:lnTo>
                  <a:lnTo>
                    <a:pt x="1967072" y="11664"/>
                  </a:lnTo>
                  <a:lnTo>
                    <a:pt x="1919118" y="2561"/>
                  </a:lnTo>
                  <a:lnTo>
                    <a:pt x="187089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2778" y="3381637"/>
              <a:ext cx="211366" cy="2230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24703" y="3171212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521" y="0"/>
                  </a:moveTo>
                  <a:lnTo>
                    <a:pt x="108414" y="8081"/>
                  </a:lnTo>
                  <a:lnTo>
                    <a:pt x="64898" y="30584"/>
                  </a:lnTo>
                  <a:lnTo>
                    <a:pt x="30584" y="64898"/>
                  </a:lnTo>
                  <a:lnTo>
                    <a:pt x="8081" y="108414"/>
                  </a:lnTo>
                  <a:lnTo>
                    <a:pt x="0" y="158521"/>
                  </a:lnTo>
                  <a:lnTo>
                    <a:pt x="8081" y="208628"/>
                  </a:lnTo>
                  <a:lnTo>
                    <a:pt x="30584" y="252144"/>
                  </a:lnTo>
                  <a:lnTo>
                    <a:pt x="64898" y="286458"/>
                  </a:lnTo>
                  <a:lnTo>
                    <a:pt x="108414" y="308961"/>
                  </a:lnTo>
                  <a:lnTo>
                    <a:pt x="158521" y="317042"/>
                  </a:lnTo>
                  <a:lnTo>
                    <a:pt x="208623" y="308961"/>
                  </a:lnTo>
                  <a:lnTo>
                    <a:pt x="252138" y="286458"/>
                  </a:lnTo>
                  <a:lnTo>
                    <a:pt x="286455" y="252144"/>
                  </a:lnTo>
                  <a:lnTo>
                    <a:pt x="308960" y="208628"/>
                  </a:lnTo>
                  <a:lnTo>
                    <a:pt x="317042" y="158521"/>
                  </a:lnTo>
                  <a:lnTo>
                    <a:pt x="308960" y="108414"/>
                  </a:lnTo>
                  <a:lnTo>
                    <a:pt x="286455" y="64898"/>
                  </a:lnTo>
                  <a:lnTo>
                    <a:pt x="252138" y="30584"/>
                  </a:lnTo>
                  <a:lnTo>
                    <a:pt x="208623" y="8081"/>
                  </a:lnTo>
                  <a:lnTo>
                    <a:pt x="15852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6220" y="1417931"/>
              <a:ext cx="3073400" cy="1903095"/>
            </a:xfrm>
            <a:custGeom>
              <a:avLst/>
              <a:gdLst/>
              <a:ahLst/>
              <a:cxnLst/>
              <a:rect l="l" t="t" r="r" b="b"/>
              <a:pathLst>
                <a:path w="3073400" h="1903095">
                  <a:moveTo>
                    <a:pt x="279314" y="626597"/>
                  </a:moveTo>
                  <a:lnTo>
                    <a:pt x="275056" y="582584"/>
                  </a:lnTo>
                  <a:lnTo>
                    <a:pt x="276405" y="539317"/>
                  </a:lnTo>
                  <a:lnTo>
                    <a:pt x="283110" y="497073"/>
                  </a:lnTo>
                  <a:lnTo>
                    <a:pt x="294921" y="456129"/>
                  </a:lnTo>
                  <a:lnTo>
                    <a:pt x="311586" y="416764"/>
                  </a:lnTo>
                  <a:lnTo>
                    <a:pt x="332856" y="379256"/>
                  </a:lnTo>
                  <a:lnTo>
                    <a:pt x="358480" y="343883"/>
                  </a:lnTo>
                  <a:lnTo>
                    <a:pt x="388207" y="310921"/>
                  </a:lnTo>
                  <a:lnTo>
                    <a:pt x="421786" y="280650"/>
                  </a:lnTo>
                  <a:lnTo>
                    <a:pt x="458966" y="253346"/>
                  </a:lnTo>
                  <a:lnTo>
                    <a:pt x="499498" y="229289"/>
                  </a:lnTo>
                  <a:lnTo>
                    <a:pt x="543130" y="208755"/>
                  </a:lnTo>
                  <a:lnTo>
                    <a:pt x="589611" y="192022"/>
                  </a:lnTo>
                  <a:lnTo>
                    <a:pt x="638692" y="179369"/>
                  </a:lnTo>
                  <a:lnTo>
                    <a:pt x="690121" y="171073"/>
                  </a:lnTo>
                  <a:lnTo>
                    <a:pt x="743395" y="167494"/>
                  </a:lnTo>
                  <a:lnTo>
                    <a:pt x="796486" y="168908"/>
                  </a:lnTo>
                  <a:lnTo>
                    <a:pt x="848910" y="175235"/>
                  </a:lnTo>
                  <a:lnTo>
                    <a:pt x="900189" y="186395"/>
                  </a:lnTo>
                  <a:lnTo>
                    <a:pt x="949841" y="202306"/>
                  </a:lnTo>
                  <a:lnTo>
                    <a:pt x="997384" y="222889"/>
                  </a:lnTo>
                  <a:lnTo>
                    <a:pt x="1024560" y="185913"/>
                  </a:lnTo>
                  <a:lnTo>
                    <a:pt x="1056595" y="153127"/>
                  </a:lnTo>
                  <a:lnTo>
                    <a:pt x="1092877" y="124687"/>
                  </a:lnTo>
                  <a:lnTo>
                    <a:pt x="1132798" y="100753"/>
                  </a:lnTo>
                  <a:lnTo>
                    <a:pt x="1175745" y="81481"/>
                  </a:lnTo>
                  <a:lnTo>
                    <a:pt x="1221108" y="67030"/>
                  </a:lnTo>
                  <a:lnTo>
                    <a:pt x="1268276" y="57558"/>
                  </a:lnTo>
                  <a:lnTo>
                    <a:pt x="1316640" y="53222"/>
                  </a:lnTo>
                  <a:lnTo>
                    <a:pt x="1365588" y="54180"/>
                  </a:lnTo>
                  <a:lnTo>
                    <a:pt x="1414509" y="60592"/>
                  </a:lnTo>
                  <a:lnTo>
                    <a:pt x="1462793" y="72613"/>
                  </a:lnTo>
                  <a:lnTo>
                    <a:pt x="1509829" y="90403"/>
                  </a:lnTo>
                  <a:lnTo>
                    <a:pt x="1556204" y="114985"/>
                  </a:lnTo>
                  <a:lnTo>
                    <a:pt x="1597891" y="144949"/>
                  </a:lnTo>
                  <a:lnTo>
                    <a:pt x="1623982" y="108482"/>
                  </a:lnTo>
                  <a:lnTo>
                    <a:pt x="1655804" y="76865"/>
                  </a:lnTo>
                  <a:lnTo>
                    <a:pt x="1692500" y="50341"/>
                  </a:lnTo>
                  <a:lnTo>
                    <a:pt x="1733215" y="29151"/>
                  </a:lnTo>
                  <a:lnTo>
                    <a:pt x="1777090" y="13536"/>
                  </a:lnTo>
                  <a:lnTo>
                    <a:pt x="1823270" y="3738"/>
                  </a:lnTo>
                  <a:lnTo>
                    <a:pt x="1870898" y="0"/>
                  </a:lnTo>
                  <a:lnTo>
                    <a:pt x="1919118" y="2561"/>
                  </a:lnTo>
                  <a:lnTo>
                    <a:pt x="1967072" y="11664"/>
                  </a:lnTo>
                  <a:lnTo>
                    <a:pt x="2013905" y="27550"/>
                  </a:lnTo>
                  <a:lnTo>
                    <a:pt x="2073130" y="60078"/>
                  </a:lnTo>
                  <a:lnTo>
                    <a:pt x="2122096" y="103065"/>
                  </a:lnTo>
                  <a:lnTo>
                    <a:pt x="2157929" y="72367"/>
                  </a:lnTo>
                  <a:lnTo>
                    <a:pt x="2197697" y="47038"/>
                  </a:lnTo>
                  <a:lnTo>
                    <a:pt x="2240647" y="27130"/>
                  </a:lnTo>
                  <a:lnTo>
                    <a:pt x="2286028" y="12697"/>
                  </a:lnTo>
                  <a:lnTo>
                    <a:pt x="2333087" y="3789"/>
                  </a:lnTo>
                  <a:lnTo>
                    <a:pt x="2381071" y="459"/>
                  </a:lnTo>
                  <a:lnTo>
                    <a:pt x="2429228" y="2759"/>
                  </a:lnTo>
                  <a:lnTo>
                    <a:pt x="2476807" y="10742"/>
                  </a:lnTo>
                  <a:lnTo>
                    <a:pt x="2523054" y="24460"/>
                  </a:lnTo>
                  <a:lnTo>
                    <a:pt x="2567217" y="43964"/>
                  </a:lnTo>
                  <a:lnTo>
                    <a:pt x="2608545" y="69308"/>
                  </a:lnTo>
                  <a:lnTo>
                    <a:pt x="2650532" y="104937"/>
                  </a:lnTo>
                  <a:lnTo>
                    <a:pt x="2684386" y="145800"/>
                  </a:lnTo>
                  <a:lnTo>
                    <a:pt x="2709443" y="190930"/>
                  </a:lnTo>
                  <a:lnTo>
                    <a:pt x="2725042" y="239361"/>
                  </a:lnTo>
                  <a:lnTo>
                    <a:pt x="2773749" y="253599"/>
                  </a:lnTo>
                  <a:lnTo>
                    <a:pt x="2818690" y="272767"/>
                  </a:lnTo>
                  <a:lnTo>
                    <a:pt x="2859546" y="296396"/>
                  </a:lnTo>
                  <a:lnTo>
                    <a:pt x="2896001" y="324018"/>
                  </a:lnTo>
                  <a:lnTo>
                    <a:pt x="2927737" y="355164"/>
                  </a:lnTo>
                  <a:lnTo>
                    <a:pt x="2954437" y="389365"/>
                  </a:lnTo>
                  <a:lnTo>
                    <a:pt x="2975785" y="426155"/>
                  </a:lnTo>
                  <a:lnTo>
                    <a:pt x="2991462" y="465063"/>
                  </a:lnTo>
                  <a:lnTo>
                    <a:pt x="3001153" y="505621"/>
                  </a:lnTo>
                  <a:lnTo>
                    <a:pt x="3004540" y="547362"/>
                  </a:lnTo>
                  <a:lnTo>
                    <a:pt x="3001305" y="589816"/>
                  </a:lnTo>
                  <a:lnTo>
                    <a:pt x="2991132" y="632515"/>
                  </a:lnTo>
                  <a:lnTo>
                    <a:pt x="2973771" y="674577"/>
                  </a:lnTo>
                  <a:lnTo>
                    <a:pt x="3003485" y="711112"/>
                  </a:lnTo>
                  <a:lnTo>
                    <a:pt x="3027876" y="749354"/>
                  </a:lnTo>
                  <a:lnTo>
                    <a:pt x="3046999" y="788957"/>
                  </a:lnTo>
                  <a:lnTo>
                    <a:pt x="3060907" y="829573"/>
                  </a:lnTo>
                  <a:lnTo>
                    <a:pt x="3069656" y="870854"/>
                  </a:lnTo>
                  <a:lnTo>
                    <a:pt x="3073298" y="912454"/>
                  </a:lnTo>
                  <a:lnTo>
                    <a:pt x="3071888" y="954025"/>
                  </a:lnTo>
                  <a:lnTo>
                    <a:pt x="3065480" y="995219"/>
                  </a:lnTo>
                  <a:lnTo>
                    <a:pt x="3054128" y="1035690"/>
                  </a:lnTo>
                  <a:lnTo>
                    <a:pt x="3037885" y="1075090"/>
                  </a:lnTo>
                  <a:lnTo>
                    <a:pt x="3016807" y="1113072"/>
                  </a:lnTo>
                  <a:lnTo>
                    <a:pt x="2990947" y="1149287"/>
                  </a:lnTo>
                  <a:lnTo>
                    <a:pt x="2960359" y="1183390"/>
                  </a:lnTo>
                  <a:lnTo>
                    <a:pt x="2925096" y="1215033"/>
                  </a:lnTo>
                  <a:lnTo>
                    <a:pt x="2885214" y="1243867"/>
                  </a:lnTo>
                  <a:lnTo>
                    <a:pt x="2844466" y="1267558"/>
                  </a:lnTo>
                  <a:lnTo>
                    <a:pt x="2801222" y="1287523"/>
                  </a:lnTo>
                  <a:lnTo>
                    <a:pt x="2755843" y="1303634"/>
                  </a:lnTo>
                  <a:lnTo>
                    <a:pt x="2708689" y="1315765"/>
                  </a:lnTo>
                  <a:lnTo>
                    <a:pt x="2660119" y="1323789"/>
                  </a:lnTo>
                  <a:lnTo>
                    <a:pt x="2656501" y="1367221"/>
                  </a:lnTo>
                  <a:lnTo>
                    <a:pt x="2646751" y="1409001"/>
                  </a:lnTo>
                  <a:lnTo>
                    <a:pt x="2631255" y="1448807"/>
                  </a:lnTo>
                  <a:lnTo>
                    <a:pt x="2610403" y="1486315"/>
                  </a:lnTo>
                  <a:lnTo>
                    <a:pt x="2584583" y="1521205"/>
                  </a:lnTo>
                  <a:lnTo>
                    <a:pt x="2554183" y="1553154"/>
                  </a:lnTo>
                  <a:lnTo>
                    <a:pt x="2519591" y="1581841"/>
                  </a:lnTo>
                  <a:lnTo>
                    <a:pt x="2481196" y="1606944"/>
                  </a:lnTo>
                  <a:lnTo>
                    <a:pt x="2439385" y="1628140"/>
                  </a:lnTo>
                  <a:lnTo>
                    <a:pt x="2394548" y="1645108"/>
                  </a:lnTo>
                  <a:lnTo>
                    <a:pt x="2347072" y="1657526"/>
                  </a:lnTo>
                  <a:lnTo>
                    <a:pt x="2297345" y="1665073"/>
                  </a:lnTo>
                  <a:lnTo>
                    <a:pt x="2245756" y="1667425"/>
                  </a:lnTo>
                  <a:lnTo>
                    <a:pt x="2189303" y="1663754"/>
                  </a:lnTo>
                  <a:lnTo>
                    <a:pt x="2134241" y="1653646"/>
                  </a:lnTo>
                  <a:lnTo>
                    <a:pt x="2081336" y="1637289"/>
                  </a:lnTo>
                  <a:lnTo>
                    <a:pt x="2031355" y="1614873"/>
                  </a:lnTo>
                  <a:lnTo>
                    <a:pt x="2013512" y="1656500"/>
                  </a:lnTo>
                  <a:lnTo>
                    <a:pt x="1990938" y="1695474"/>
                  </a:lnTo>
                  <a:lnTo>
                    <a:pt x="1964000" y="1731631"/>
                  </a:lnTo>
                  <a:lnTo>
                    <a:pt x="1933061" y="1764806"/>
                  </a:lnTo>
                  <a:lnTo>
                    <a:pt x="1898488" y="1794833"/>
                  </a:lnTo>
                  <a:lnTo>
                    <a:pt x="1860644" y="1821547"/>
                  </a:lnTo>
                  <a:lnTo>
                    <a:pt x="1819895" y="1844783"/>
                  </a:lnTo>
                  <a:lnTo>
                    <a:pt x="1776606" y="1864376"/>
                  </a:lnTo>
                  <a:lnTo>
                    <a:pt x="1731141" y="1880161"/>
                  </a:lnTo>
                  <a:lnTo>
                    <a:pt x="1683866" y="1891972"/>
                  </a:lnTo>
                  <a:lnTo>
                    <a:pt x="1635146" y="1899645"/>
                  </a:lnTo>
                  <a:lnTo>
                    <a:pt x="1585345" y="1903015"/>
                  </a:lnTo>
                  <a:lnTo>
                    <a:pt x="1534828" y="1901915"/>
                  </a:lnTo>
                  <a:lnTo>
                    <a:pt x="1483961" y="1896182"/>
                  </a:lnTo>
                  <a:lnTo>
                    <a:pt x="1433109" y="1885649"/>
                  </a:lnTo>
                  <a:lnTo>
                    <a:pt x="1381243" y="1869558"/>
                  </a:lnTo>
                  <a:lnTo>
                    <a:pt x="1332220" y="1848683"/>
                  </a:lnTo>
                  <a:lnTo>
                    <a:pt x="1286478" y="1823297"/>
                  </a:lnTo>
                  <a:lnTo>
                    <a:pt x="1244450" y="1793672"/>
                  </a:lnTo>
                  <a:lnTo>
                    <a:pt x="1206572" y="1760081"/>
                  </a:lnTo>
                  <a:lnTo>
                    <a:pt x="1173279" y="1722797"/>
                  </a:lnTo>
                  <a:lnTo>
                    <a:pt x="1129328" y="1742941"/>
                  </a:lnTo>
                  <a:lnTo>
                    <a:pt x="1084210" y="1759379"/>
                  </a:lnTo>
                  <a:lnTo>
                    <a:pt x="1038191" y="1772167"/>
                  </a:lnTo>
                  <a:lnTo>
                    <a:pt x="991536" y="1781360"/>
                  </a:lnTo>
                  <a:lnTo>
                    <a:pt x="944512" y="1787016"/>
                  </a:lnTo>
                  <a:lnTo>
                    <a:pt x="897384" y="1789190"/>
                  </a:lnTo>
                  <a:lnTo>
                    <a:pt x="850418" y="1787939"/>
                  </a:lnTo>
                  <a:lnTo>
                    <a:pt x="803879" y="1783317"/>
                  </a:lnTo>
                  <a:lnTo>
                    <a:pt x="758034" y="1775382"/>
                  </a:lnTo>
                  <a:lnTo>
                    <a:pt x="713148" y="1764188"/>
                  </a:lnTo>
                  <a:lnTo>
                    <a:pt x="669487" y="1749793"/>
                  </a:lnTo>
                  <a:lnTo>
                    <a:pt x="627316" y="1732253"/>
                  </a:lnTo>
                  <a:lnTo>
                    <a:pt x="586901" y="1711622"/>
                  </a:lnTo>
                  <a:lnTo>
                    <a:pt x="548509" y="1687958"/>
                  </a:lnTo>
                  <a:lnTo>
                    <a:pt x="512404" y="1661316"/>
                  </a:lnTo>
                  <a:lnTo>
                    <a:pt x="478853" y="1631753"/>
                  </a:lnTo>
                  <a:lnTo>
                    <a:pt x="448121" y="1599324"/>
                  </a:lnTo>
                  <a:lnTo>
                    <a:pt x="420474" y="1564085"/>
                  </a:lnTo>
                  <a:lnTo>
                    <a:pt x="414683" y="1555716"/>
                  </a:lnTo>
                  <a:lnTo>
                    <a:pt x="364296" y="1557256"/>
                  </a:lnTo>
                  <a:lnTo>
                    <a:pt x="315578" y="1552123"/>
                  </a:lnTo>
                  <a:lnTo>
                    <a:pt x="269236" y="1540788"/>
                  </a:lnTo>
                  <a:lnTo>
                    <a:pt x="225979" y="1523721"/>
                  </a:lnTo>
                  <a:lnTo>
                    <a:pt x="186515" y="1501392"/>
                  </a:lnTo>
                  <a:lnTo>
                    <a:pt x="151551" y="1474271"/>
                  </a:lnTo>
                  <a:lnTo>
                    <a:pt x="121795" y="1442830"/>
                  </a:lnTo>
                  <a:lnTo>
                    <a:pt x="97955" y="1407537"/>
                  </a:lnTo>
                  <a:lnTo>
                    <a:pt x="80740" y="1368864"/>
                  </a:lnTo>
                  <a:lnTo>
                    <a:pt x="70856" y="1327281"/>
                  </a:lnTo>
                  <a:lnTo>
                    <a:pt x="69268" y="1281722"/>
                  </a:lnTo>
                  <a:lnTo>
                    <a:pt x="77007" y="1237121"/>
                  </a:lnTo>
                  <a:lnTo>
                    <a:pt x="93690" y="1194453"/>
                  </a:lnTo>
                  <a:lnTo>
                    <a:pt x="118937" y="1154696"/>
                  </a:lnTo>
                  <a:lnTo>
                    <a:pt x="152365" y="1118823"/>
                  </a:lnTo>
                  <a:lnTo>
                    <a:pt x="111191" y="1094408"/>
                  </a:lnTo>
                  <a:lnTo>
                    <a:pt x="76108" y="1065493"/>
                  </a:lnTo>
                  <a:lnTo>
                    <a:pt x="47342" y="1032814"/>
                  </a:lnTo>
                  <a:lnTo>
                    <a:pt x="25121" y="997109"/>
                  </a:lnTo>
                  <a:lnTo>
                    <a:pt x="9672" y="959116"/>
                  </a:lnTo>
                  <a:lnTo>
                    <a:pt x="1222" y="919572"/>
                  </a:lnTo>
                  <a:lnTo>
                    <a:pt x="0" y="879214"/>
                  </a:lnTo>
                  <a:lnTo>
                    <a:pt x="6230" y="838780"/>
                  </a:lnTo>
                  <a:lnTo>
                    <a:pt x="20143" y="799007"/>
                  </a:lnTo>
                  <a:lnTo>
                    <a:pt x="41963" y="760632"/>
                  </a:lnTo>
                  <a:lnTo>
                    <a:pt x="69822" y="726747"/>
                  </a:lnTo>
                  <a:lnTo>
                    <a:pt x="103180" y="697332"/>
                  </a:lnTo>
                  <a:lnTo>
                    <a:pt x="141293" y="672796"/>
                  </a:lnTo>
                  <a:lnTo>
                    <a:pt x="183418" y="653545"/>
                  </a:lnTo>
                  <a:lnTo>
                    <a:pt x="228809" y="639987"/>
                  </a:lnTo>
                  <a:lnTo>
                    <a:pt x="276723" y="632528"/>
                  </a:lnTo>
                  <a:lnTo>
                    <a:pt x="279314" y="626597"/>
                  </a:lnTo>
                  <a:close/>
                </a:path>
              </a:pathLst>
            </a:custGeom>
            <a:ln w="12700">
              <a:solidFill>
                <a:srgbClr val="5255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6427" y="3375287"/>
              <a:ext cx="224066" cy="2357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24702" y="3171212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317042" y="158521"/>
                  </a:moveTo>
                  <a:lnTo>
                    <a:pt x="308960" y="208628"/>
                  </a:lnTo>
                  <a:lnTo>
                    <a:pt x="286455" y="252144"/>
                  </a:lnTo>
                  <a:lnTo>
                    <a:pt x="252138" y="286458"/>
                  </a:lnTo>
                  <a:lnTo>
                    <a:pt x="208623" y="308961"/>
                  </a:lnTo>
                  <a:lnTo>
                    <a:pt x="158521" y="317042"/>
                  </a:lnTo>
                  <a:lnTo>
                    <a:pt x="108414" y="308961"/>
                  </a:lnTo>
                  <a:lnTo>
                    <a:pt x="64898" y="286458"/>
                  </a:lnTo>
                  <a:lnTo>
                    <a:pt x="30584" y="252144"/>
                  </a:lnTo>
                  <a:lnTo>
                    <a:pt x="8081" y="208628"/>
                  </a:lnTo>
                  <a:lnTo>
                    <a:pt x="0" y="158521"/>
                  </a:lnTo>
                  <a:lnTo>
                    <a:pt x="8081" y="108414"/>
                  </a:lnTo>
                  <a:lnTo>
                    <a:pt x="30584" y="64898"/>
                  </a:lnTo>
                  <a:lnTo>
                    <a:pt x="64898" y="30584"/>
                  </a:lnTo>
                  <a:lnTo>
                    <a:pt x="108414" y="8081"/>
                  </a:lnTo>
                  <a:lnTo>
                    <a:pt x="158521" y="0"/>
                  </a:lnTo>
                  <a:lnTo>
                    <a:pt x="208623" y="8081"/>
                  </a:lnTo>
                  <a:lnTo>
                    <a:pt x="252138" y="30584"/>
                  </a:lnTo>
                  <a:lnTo>
                    <a:pt x="286455" y="64898"/>
                  </a:lnTo>
                  <a:lnTo>
                    <a:pt x="308960" y="108414"/>
                  </a:lnTo>
                  <a:lnTo>
                    <a:pt x="317042" y="158521"/>
                  </a:lnTo>
                  <a:close/>
                </a:path>
              </a:pathLst>
            </a:custGeom>
            <a:ln w="12700">
              <a:solidFill>
                <a:srgbClr val="5255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1885" y="1514811"/>
              <a:ext cx="2816860" cy="1618615"/>
            </a:xfrm>
            <a:custGeom>
              <a:avLst/>
              <a:gdLst/>
              <a:ahLst/>
              <a:cxnLst/>
              <a:rect l="l" t="t" r="r" b="b"/>
              <a:pathLst>
                <a:path w="2816860" h="1618614">
                  <a:moveTo>
                    <a:pt x="179997" y="1049629"/>
                  </a:moveTo>
                  <a:lnTo>
                    <a:pt x="133018" y="1049693"/>
                  </a:lnTo>
                  <a:lnTo>
                    <a:pt x="86831" y="1043762"/>
                  </a:lnTo>
                  <a:lnTo>
                    <a:pt x="42228" y="1031991"/>
                  </a:lnTo>
                  <a:lnTo>
                    <a:pt x="0" y="1014539"/>
                  </a:lnTo>
                </a:path>
                <a:path w="2816860" h="1618614">
                  <a:moveTo>
                    <a:pt x="338810" y="1433690"/>
                  </a:moveTo>
                  <a:lnTo>
                    <a:pt x="319647" y="1439519"/>
                  </a:lnTo>
                  <a:lnTo>
                    <a:pt x="300091" y="1444272"/>
                  </a:lnTo>
                  <a:lnTo>
                    <a:pt x="280206" y="1447934"/>
                  </a:lnTo>
                  <a:lnTo>
                    <a:pt x="260057" y="1450492"/>
                  </a:lnTo>
                </a:path>
                <a:path w="2816860" h="1618614">
                  <a:moveTo>
                    <a:pt x="1017435" y="1618246"/>
                  </a:moveTo>
                  <a:lnTo>
                    <a:pt x="1003768" y="1599915"/>
                  </a:lnTo>
                  <a:lnTo>
                    <a:pt x="991285" y="1581008"/>
                  </a:lnTo>
                  <a:lnTo>
                    <a:pt x="980012" y="1561566"/>
                  </a:lnTo>
                  <a:lnTo>
                    <a:pt x="969975" y="1541627"/>
                  </a:lnTo>
                </a:path>
                <a:path w="2816860" h="1618614">
                  <a:moveTo>
                    <a:pt x="1894941" y="1427175"/>
                  </a:moveTo>
                  <a:lnTo>
                    <a:pt x="1892180" y="1448489"/>
                  </a:lnTo>
                  <a:lnTo>
                    <a:pt x="1888096" y="1469636"/>
                  </a:lnTo>
                  <a:lnTo>
                    <a:pt x="1882697" y="1490570"/>
                  </a:lnTo>
                  <a:lnTo>
                    <a:pt x="1875993" y="1511249"/>
                  </a:lnTo>
                </a:path>
                <a:path w="2816860" h="1618614">
                  <a:moveTo>
                    <a:pt x="2271699" y="907707"/>
                  </a:moveTo>
                  <a:lnTo>
                    <a:pt x="2317177" y="929487"/>
                  </a:lnTo>
                  <a:lnTo>
                    <a:pt x="2358445" y="955558"/>
                  </a:lnTo>
                  <a:lnTo>
                    <a:pt x="2395186" y="985488"/>
                  </a:lnTo>
                  <a:lnTo>
                    <a:pt x="2427081" y="1018846"/>
                  </a:lnTo>
                  <a:lnTo>
                    <a:pt x="2453813" y="1055199"/>
                  </a:lnTo>
                  <a:lnTo>
                    <a:pt x="2475064" y="1094114"/>
                  </a:lnTo>
                  <a:lnTo>
                    <a:pt x="2490516" y="1135161"/>
                  </a:lnTo>
                  <a:lnTo>
                    <a:pt x="2499850" y="1177906"/>
                  </a:lnTo>
                  <a:lnTo>
                    <a:pt x="2502750" y="1221917"/>
                  </a:lnTo>
                </a:path>
                <a:path w="2816860" h="1618614">
                  <a:moveTo>
                    <a:pt x="2816656" y="573049"/>
                  </a:moveTo>
                  <a:lnTo>
                    <a:pt x="2797124" y="606129"/>
                  </a:lnTo>
                  <a:lnTo>
                    <a:pt x="2773294" y="636992"/>
                  </a:lnTo>
                  <a:lnTo>
                    <a:pt x="2745428" y="665337"/>
                  </a:lnTo>
                  <a:lnTo>
                    <a:pt x="2713786" y="690867"/>
                  </a:lnTo>
                </a:path>
                <a:path w="2816860" h="1618614">
                  <a:moveTo>
                    <a:pt x="2569794" y="135877"/>
                  </a:moveTo>
                  <a:lnTo>
                    <a:pt x="2572349" y="149691"/>
                  </a:lnTo>
                  <a:lnTo>
                    <a:pt x="2574107" y="163587"/>
                  </a:lnTo>
                  <a:lnTo>
                    <a:pt x="2575068" y="177537"/>
                  </a:lnTo>
                  <a:lnTo>
                    <a:pt x="2575229" y="191515"/>
                  </a:lnTo>
                </a:path>
                <a:path w="2816860" h="1618614">
                  <a:moveTo>
                    <a:pt x="1912785" y="70967"/>
                  </a:moveTo>
                  <a:lnTo>
                    <a:pt x="1923642" y="52060"/>
                  </a:lnTo>
                  <a:lnTo>
                    <a:pt x="1936080" y="33883"/>
                  </a:lnTo>
                  <a:lnTo>
                    <a:pt x="1950046" y="16507"/>
                  </a:lnTo>
                  <a:lnTo>
                    <a:pt x="1965490" y="0"/>
                  </a:lnTo>
                </a:path>
                <a:path w="2816860" h="1618614">
                  <a:moveTo>
                    <a:pt x="1419847" y="104787"/>
                  </a:moveTo>
                  <a:lnTo>
                    <a:pt x="1424523" y="89004"/>
                  </a:lnTo>
                  <a:lnTo>
                    <a:pt x="1430348" y="73515"/>
                  </a:lnTo>
                  <a:lnTo>
                    <a:pt x="1437304" y="58362"/>
                  </a:lnTo>
                  <a:lnTo>
                    <a:pt x="1445374" y="43586"/>
                  </a:lnTo>
                </a:path>
                <a:path w="2816860" h="1618614">
                  <a:moveTo>
                    <a:pt x="841349" y="125564"/>
                  </a:moveTo>
                  <a:lnTo>
                    <a:pt x="866013" y="138619"/>
                  </a:lnTo>
                  <a:lnTo>
                    <a:pt x="889671" y="152895"/>
                  </a:lnTo>
                  <a:lnTo>
                    <a:pt x="912260" y="168352"/>
                  </a:lnTo>
                  <a:lnTo>
                    <a:pt x="933716" y="184950"/>
                  </a:lnTo>
                </a:path>
                <a:path w="2816860" h="1618614">
                  <a:moveTo>
                    <a:pt x="139776" y="592201"/>
                  </a:moveTo>
                  <a:lnTo>
                    <a:pt x="134650" y="576794"/>
                  </a:lnTo>
                  <a:lnTo>
                    <a:pt x="130251" y="561236"/>
                  </a:lnTo>
                  <a:lnTo>
                    <a:pt x="126585" y="545543"/>
                  </a:lnTo>
                  <a:lnTo>
                    <a:pt x="123659" y="529729"/>
                  </a:lnTo>
                </a:path>
              </a:pathLst>
            </a:custGeom>
            <a:ln w="12700">
              <a:solidFill>
                <a:srgbClr val="5255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81775" y="4188115"/>
            <a:ext cx="467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>
                <a:latin typeface="Arial"/>
                <a:cs typeface="Arial"/>
              </a:rPr>
              <a:t>Asks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26</a:t>
            </a:fld>
            <a:endParaRPr spc="-25"/>
          </a:p>
        </p:txBody>
      </p:sp>
      <p:sp>
        <p:nvSpPr>
          <p:cNvPr id="15" name="object 15"/>
          <p:cNvSpPr txBox="1"/>
          <p:nvPr/>
        </p:nvSpPr>
        <p:spPr>
          <a:xfrm>
            <a:off x="5548942" y="4188115"/>
            <a:ext cx="573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latin typeface="Arial"/>
                <a:cs typeface="Arial"/>
              </a:rPr>
              <a:t>Offers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753" y="3116077"/>
            <a:ext cx="8616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latin typeface="Arial"/>
                <a:cs typeface="Arial"/>
              </a:rPr>
              <a:t>Evolution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753" y="2173154"/>
            <a:ext cx="13817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>
                <a:latin typeface="Arial"/>
                <a:cs typeface="Arial"/>
              </a:rPr>
              <a:t>Innovation</a:t>
            </a:r>
            <a:r>
              <a:rPr sz="1600" spc="-70">
                <a:latin typeface="Arial"/>
                <a:cs typeface="Arial"/>
              </a:rPr>
              <a:t> </a:t>
            </a:r>
            <a:r>
              <a:rPr sz="1600" spc="-50">
                <a:latin typeface="Arial"/>
                <a:cs typeface="Arial"/>
              </a:rPr>
              <a:t>/ </a:t>
            </a:r>
            <a:r>
              <a:rPr sz="1600" spc="-10">
                <a:latin typeface="Arial"/>
                <a:cs typeface="Arial"/>
              </a:rPr>
              <a:t>Transformation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0936" y="3116077"/>
            <a:ext cx="758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latin typeface="Arial"/>
                <a:cs typeface="Arial"/>
              </a:rPr>
              <a:t>2025/26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0936" y="2168289"/>
            <a:ext cx="758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latin typeface="Arial"/>
                <a:cs typeface="Arial"/>
              </a:rPr>
              <a:t>2029/30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4537" y="1873302"/>
            <a:ext cx="17780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>
                <a:latin typeface="Arial"/>
                <a:cs typeface="Arial"/>
              </a:rPr>
              <a:t>Visual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support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CEO </a:t>
            </a:r>
            <a:r>
              <a:rPr sz="1400">
                <a:latin typeface="Arial"/>
                <a:cs typeface="Arial"/>
              </a:rPr>
              <a:t>Council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members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to </a:t>
            </a:r>
            <a:r>
              <a:rPr sz="1400">
                <a:latin typeface="Arial"/>
                <a:cs typeface="Arial"/>
              </a:rPr>
              <a:t>consider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three </a:t>
            </a:r>
            <a:r>
              <a:rPr sz="1400">
                <a:latin typeface="Arial"/>
                <a:cs typeface="Arial"/>
              </a:rPr>
              <a:t>previous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questions…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541" y="1465286"/>
            <a:ext cx="1761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r>
              <a:rPr sz="20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Item</a:t>
            </a:r>
            <a:r>
              <a:rPr sz="20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spc="-50">
                <a:solidFill>
                  <a:srgbClr val="002E6C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1" y="2014005"/>
            <a:ext cx="7242175" cy="229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Delivery</a:t>
            </a:r>
            <a:r>
              <a:rPr sz="20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Board</a:t>
            </a:r>
            <a:r>
              <a:rPr sz="20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spc="-10">
                <a:solidFill>
                  <a:srgbClr val="002E6C"/>
                </a:solidFill>
                <a:latin typeface="Arial"/>
                <a:cs typeface="Arial"/>
              </a:rPr>
              <a:t>Update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2195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Purpose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:</a:t>
            </a:r>
            <a:r>
              <a:rPr sz="2000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90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i="1">
                <a:solidFill>
                  <a:srgbClr val="002E6C"/>
                </a:solidFill>
                <a:latin typeface="Arial"/>
                <a:cs typeface="Arial"/>
              </a:rPr>
              <a:t>‘inform’</a:t>
            </a:r>
            <a:r>
              <a:rPr sz="2000" b="1" i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CEO</a:t>
            </a:r>
            <a:r>
              <a:rPr sz="2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Council</a:t>
            </a:r>
            <a:r>
              <a:rPr sz="20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2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multiple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strands</a:t>
            </a:r>
            <a:r>
              <a:rPr sz="2000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of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activity</a:t>
            </a:r>
            <a:r>
              <a:rPr sz="2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in</a:t>
            </a:r>
            <a:r>
              <a:rPr sz="20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play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2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delivering</a:t>
            </a:r>
            <a:r>
              <a:rPr sz="20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against</a:t>
            </a:r>
            <a:r>
              <a:rPr sz="20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2020-2025</a:t>
            </a:r>
            <a:r>
              <a:rPr sz="2000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002E6C"/>
                </a:solidFill>
                <a:latin typeface="Arial"/>
                <a:cs typeface="Arial"/>
              </a:rPr>
              <a:t>Workforce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Renewal</a:t>
            </a:r>
            <a:r>
              <a:rPr sz="20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&amp;</a:t>
            </a:r>
            <a:r>
              <a:rPr sz="2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002E6C"/>
                </a:solidFill>
                <a:latin typeface="Arial"/>
                <a:cs typeface="Arial"/>
              </a:rPr>
              <a:t>Strategy.</a:t>
            </a:r>
            <a:endParaRPr sz="2000">
              <a:latin typeface="Arial"/>
              <a:cs typeface="Arial"/>
            </a:endParaRPr>
          </a:p>
          <a:p>
            <a:pPr marL="12700" marR="6036945">
              <a:lnSpc>
                <a:spcPct val="141200"/>
              </a:lnSpc>
              <a:spcBef>
                <a:spcPts val="1405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Steve</a:t>
            </a:r>
            <a:r>
              <a:rPr sz="1600" spc="-25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00471F"/>
                </a:solidFill>
                <a:latin typeface="Arial"/>
                <a:cs typeface="Arial"/>
              </a:rPr>
              <a:t>Barrett </a:t>
            </a: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Louise</a:t>
            </a:r>
            <a:r>
              <a:rPr sz="1600" spc="-3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20">
                <a:solidFill>
                  <a:srgbClr val="00471F"/>
                </a:solidFill>
                <a:latin typeface="Arial"/>
                <a:cs typeface="Arial"/>
              </a:rPr>
              <a:t>Parry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9180" y="3881926"/>
            <a:ext cx="111760" cy="906780"/>
          </a:xfrm>
          <a:custGeom>
            <a:avLst/>
            <a:gdLst/>
            <a:ahLst/>
            <a:cxnLst/>
            <a:rect l="l" t="t" r="r" b="b"/>
            <a:pathLst>
              <a:path w="111759" h="906779">
                <a:moveTo>
                  <a:pt x="0" y="0"/>
                </a:moveTo>
                <a:lnTo>
                  <a:pt x="0" y="906246"/>
                </a:lnTo>
                <a:lnTo>
                  <a:pt x="97663" y="906246"/>
                </a:lnTo>
              </a:path>
              <a:path w="111759" h="906779">
                <a:moveTo>
                  <a:pt x="0" y="0"/>
                </a:moveTo>
                <a:lnTo>
                  <a:pt x="0" y="370306"/>
                </a:lnTo>
                <a:lnTo>
                  <a:pt x="111734" y="370306"/>
                </a:lnTo>
              </a:path>
            </a:pathLst>
          </a:custGeom>
          <a:ln w="12700">
            <a:solidFill>
              <a:srgbClr val="002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9023" y="3882087"/>
            <a:ext cx="1035050" cy="185420"/>
          </a:xfrm>
          <a:custGeom>
            <a:avLst/>
            <a:gdLst/>
            <a:ahLst/>
            <a:cxnLst/>
            <a:rect l="l" t="t" r="r" b="b"/>
            <a:pathLst>
              <a:path w="1035050" h="185420">
                <a:moveTo>
                  <a:pt x="0" y="0"/>
                </a:moveTo>
                <a:lnTo>
                  <a:pt x="0" y="98094"/>
                </a:lnTo>
                <a:lnTo>
                  <a:pt x="1034732" y="98094"/>
                </a:lnTo>
                <a:lnTo>
                  <a:pt x="1034732" y="185369"/>
                </a:lnTo>
              </a:path>
            </a:pathLst>
          </a:custGeom>
          <a:ln w="12700">
            <a:solidFill>
              <a:srgbClr val="002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1331" y="4479141"/>
            <a:ext cx="2004060" cy="168275"/>
          </a:xfrm>
          <a:custGeom>
            <a:avLst/>
            <a:gdLst/>
            <a:ahLst/>
            <a:cxnLst/>
            <a:rect l="l" t="t" r="r" b="b"/>
            <a:pathLst>
              <a:path w="2004060" h="168275">
                <a:moveTo>
                  <a:pt x="1268399" y="0"/>
                </a:moveTo>
                <a:lnTo>
                  <a:pt x="1268399" y="80975"/>
                </a:lnTo>
                <a:lnTo>
                  <a:pt x="2004060" y="80975"/>
                </a:lnTo>
                <a:lnTo>
                  <a:pt x="2004060" y="168249"/>
                </a:lnTo>
              </a:path>
              <a:path w="2004060" h="168275">
                <a:moveTo>
                  <a:pt x="1268399" y="0"/>
                </a:moveTo>
                <a:lnTo>
                  <a:pt x="1268399" y="80975"/>
                </a:lnTo>
                <a:lnTo>
                  <a:pt x="1005738" y="80975"/>
                </a:lnTo>
                <a:lnTo>
                  <a:pt x="1005738" y="168249"/>
                </a:lnTo>
              </a:path>
              <a:path w="2004060" h="168275">
                <a:moveTo>
                  <a:pt x="1268399" y="0"/>
                </a:moveTo>
                <a:lnTo>
                  <a:pt x="1268399" y="80975"/>
                </a:lnTo>
                <a:lnTo>
                  <a:pt x="0" y="80975"/>
                </a:lnTo>
                <a:lnTo>
                  <a:pt x="0" y="168249"/>
                </a:lnTo>
              </a:path>
            </a:pathLst>
          </a:custGeom>
          <a:ln w="12700">
            <a:solidFill>
              <a:srgbClr val="002A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25093" y="3875737"/>
            <a:ext cx="1021080" cy="198120"/>
            <a:chOff x="3925093" y="3875737"/>
            <a:chExt cx="1021080" cy="198120"/>
          </a:xfrm>
        </p:grpSpPr>
        <p:sp>
          <p:nvSpPr>
            <p:cNvPr id="6" name="object 6"/>
            <p:cNvSpPr/>
            <p:nvPr/>
          </p:nvSpPr>
          <p:spPr>
            <a:xfrm>
              <a:off x="4939379" y="3882085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0"/>
                  </a:moveTo>
                  <a:lnTo>
                    <a:pt x="0" y="181457"/>
                  </a:lnTo>
                </a:path>
              </a:pathLst>
            </a:custGeom>
            <a:ln w="13411">
              <a:solidFill>
                <a:srgbClr val="002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31443" y="3882087"/>
              <a:ext cx="1007744" cy="185420"/>
            </a:xfrm>
            <a:custGeom>
              <a:avLst/>
              <a:gdLst/>
              <a:ahLst/>
              <a:cxnLst/>
              <a:rect l="l" t="t" r="r" b="b"/>
              <a:pathLst>
                <a:path w="1007745" h="185420">
                  <a:moveTo>
                    <a:pt x="1007579" y="0"/>
                  </a:moveTo>
                  <a:lnTo>
                    <a:pt x="1007579" y="98094"/>
                  </a:lnTo>
                  <a:lnTo>
                    <a:pt x="0" y="98094"/>
                  </a:lnTo>
                  <a:lnTo>
                    <a:pt x="0" y="185369"/>
                  </a:lnTo>
                </a:path>
              </a:pathLst>
            </a:custGeom>
            <a:ln w="12700">
              <a:solidFill>
                <a:srgbClr val="002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55510" y="3459530"/>
            <a:ext cx="843915" cy="1401445"/>
            <a:chOff x="755510" y="3459530"/>
            <a:chExt cx="843915" cy="1401445"/>
          </a:xfrm>
        </p:grpSpPr>
        <p:sp>
          <p:nvSpPr>
            <p:cNvPr id="9" name="object 9"/>
            <p:cNvSpPr/>
            <p:nvPr/>
          </p:nvSpPr>
          <p:spPr>
            <a:xfrm>
              <a:off x="1078067" y="3881480"/>
              <a:ext cx="165735" cy="973455"/>
            </a:xfrm>
            <a:custGeom>
              <a:avLst/>
              <a:gdLst/>
              <a:ahLst/>
              <a:cxnLst/>
              <a:rect l="l" t="t" r="r" b="b"/>
              <a:pathLst>
                <a:path w="165734" h="973454">
                  <a:moveTo>
                    <a:pt x="99390" y="0"/>
                  </a:moveTo>
                  <a:lnTo>
                    <a:pt x="99390" y="973112"/>
                  </a:lnTo>
                  <a:lnTo>
                    <a:pt x="0" y="973112"/>
                  </a:lnTo>
                </a:path>
                <a:path w="165734" h="973454">
                  <a:moveTo>
                    <a:pt x="99390" y="0"/>
                  </a:moveTo>
                  <a:lnTo>
                    <a:pt x="99390" y="382955"/>
                  </a:lnTo>
                  <a:lnTo>
                    <a:pt x="165633" y="382955"/>
                  </a:lnTo>
                </a:path>
                <a:path w="165734" h="973454">
                  <a:moveTo>
                    <a:pt x="99390" y="0"/>
                  </a:moveTo>
                  <a:lnTo>
                    <a:pt x="99390" y="382955"/>
                  </a:lnTo>
                  <a:lnTo>
                    <a:pt x="6857" y="382955"/>
                  </a:lnTo>
                </a:path>
              </a:pathLst>
            </a:custGeom>
            <a:ln w="12700">
              <a:solidFill>
                <a:srgbClr val="002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1860" y="3465880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831202" y="0"/>
                  </a:moveTo>
                  <a:lnTo>
                    <a:pt x="0" y="0"/>
                  </a:lnTo>
                  <a:lnTo>
                    <a:pt x="0" y="415594"/>
                  </a:lnTo>
                  <a:lnTo>
                    <a:pt x="831202" y="415594"/>
                  </a:lnTo>
                  <a:lnTo>
                    <a:pt x="83120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1860" y="3465880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0" y="0"/>
                  </a:moveTo>
                  <a:lnTo>
                    <a:pt x="831202" y="0"/>
                  </a:lnTo>
                  <a:lnTo>
                    <a:pt x="831202" y="415594"/>
                  </a:lnTo>
                  <a:lnTo>
                    <a:pt x="0" y="41559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4106" y="3507724"/>
            <a:ext cx="788670" cy="316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21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Competence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sz="7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Steering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7370" y="4050284"/>
            <a:ext cx="843915" cy="428625"/>
            <a:chOff x="247370" y="4050284"/>
            <a:chExt cx="843915" cy="428625"/>
          </a:xfrm>
        </p:grpSpPr>
        <p:sp>
          <p:nvSpPr>
            <p:cNvPr id="14" name="object 14"/>
            <p:cNvSpPr/>
            <p:nvPr/>
          </p:nvSpPr>
          <p:spPr>
            <a:xfrm>
              <a:off x="253720" y="4056634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831202" y="0"/>
                  </a:moveTo>
                  <a:lnTo>
                    <a:pt x="0" y="0"/>
                  </a:lnTo>
                  <a:lnTo>
                    <a:pt x="0" y="415594"/>
                  </a:lnTo>
                  <a:lnTo>
                    <a:pt x="831202" y="415594"/>
                  </a:lnTo>
                  <a:lnTo>
                    <a:pt x="831202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720" y="4056634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0" y="0"/>
                  </a:moveTo>
                  <a:lnTo>
                    <a:pt x="831202" y="0"/>
                  </a:lnTo>
                  <a:lnTo>
                    <a:pt x="831202" y="415594"/>
                  </a:lnTo>
                  <a:lnTo>
                    <a:pt x="0" y="41559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3111" y="4144486"/>
            <a:ext cx="833755" cy="2228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720"/>
              </a:lnSpc>
              <a:spcBef>
                <a:spcPts val="219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Competent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Operator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r>
              <a:rPr sz="7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Finish</a:t>
            </a:r>
            <a:r>
              <a:rPr sz="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37348" y="4050284"/>
            <a:ext cx="843915" cy="428625"/>
            <a:chOff x="1237348" y="4050284"/>
            <a:chExt cx="843915" cy="428625"/>
          </a:xfrm>
        </p:grpSpPr>
        <p:sp>
          <p:nvSpPr>
            <p:cNvPr id="18" name="object 18"/>
            <p:cNvSpPr/>
            <p:nvPr/>
          </p:nvSpPr>
          <p:spPr>
            <a:xfrm>
              <a:off x="1243698" y="4056634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4" h="415925">
                  <a:moveTo>
                    <a:pt x="831202" y="0"/>
                  </a:moveTo>
                  <a:lnTo>
                    <a:pt x="0" y="0"/>
                  </a:lnTo>
                  <a:lnTo>
                    <a:pt x="0" y="415594"/>
                  </a:lnTo>
                  <a:lnTo>
                    <a:pt x="831202" y="415594"/>
                  </a:lnTo>
                  <a:lnTo>
                    <a:pt x="831202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43698" y="4056634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4" h="415925">
                  <a:moveTo>
                    <a:pt x="0" y="0"/>
                  </a:moveTo>
                  <a:lnTo>
                    <a:pt x="831202" y="0"/>
                  </a:lnTo>
                  <a:lnTo>
                    <a:pt x="831202" y="415594"/>
                  </a:lnTo>
                  <a:lnTo>
                    <a:pt x="0" y="41559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43094" y="4144486"/>
            <a:ext cx="833755" cy="2228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6990">
              <a:lnSpc>
                <a:spcPts val="720"/>
              </a:lnSpc>
              <a:spcBef>
                <a:spcPts val="219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Licence</a:t>
            </a:r>
            <a:r>
              <a:rPr sz="7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r>
              <a:rPr sz="7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Finish</a:t>
            </a:r>
            <a:r>
              <a:rPr sz="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0512" y="4640440"/>
            <a:ext cx="843915" cy="428625"/>
            <a:chOff x="240512" y="4640440"/>
            <a:chExt cx="843915" cy="428625"/>
          </a:xfrm>
        </p:grpSpPr>
        <p:sp>
          <p:nvSpPr>
            <p:cNvPr id="22" name="object 22"/>
            <p:cNvSpPr/>
            <p:nvPr/>
          </p:nvSpPr>
          <p:spPr>
            <a:xfrm>
              <a:off x="246862" y="4646790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831202" y="0"/>
                  </a:moveTo>
                  <a:lnTo>
                    <a:pt x="0" y="0"/>
                  </a:lnTo>
                  <a:lnTo>
                    <a:pt x="0" y="415594"/>
                  </a:lnTo>
                  <a:lnTo>
                    <a:pt x="831202" y="415594"/>
                  </a:lnTo>
                  <a:lnTo>
                    <a:pt x="831202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6862" y="4646790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0" y="0"/>
                  </a:moveTo>
                  <a:lnTo>
                    <a:pt x="831202" y="0"/>
                  </a:lnTo>
                  <a:lnTo>
                    <a:pt x="831202" y="415594"/>
                  </a:lnTo>
                  <a:lnTo>
                    <a:pt x="0" y="41559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8032" y="4688630"/>
            <a:ext cx="728345" cy="316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21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7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Hygiene</a:t>
            </a:r>
            <a:r>
              <a:rPr sz="7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Steering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1460" y="3466490"/>
            <a:ext cx="831215" cy="415925"/>
          </a:xfrm>
          <a:custGeom>
            <a:avLst/>
            <a:gdLst/>
            <a:ahLst/>
            <a:cxnLst/>
            <a:rect l="l" t="t" r="r" b="b"/>
            <a:pathLst>
              <a:path w="831214" h="415925">
                <a:moveTo>
                  <a:pt x="831202" y="0"/>
                </a:moveTo>
                <a:lnTo>
                  <a:pt x="0" y="0"/>
                </a:lnTo>
                <a:lnTo>
                  <a:pt x="0" y="415594"/>
                </a:lnTo>
                <a:lnTo>
                  <a:pt x="831202" y="415594"/>
                </a:lnTo>
                <a:lnTo>
                  <a:pt x="83120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56095" y="3508330"/>
            <a:ext cx="803910" cy="316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21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Competence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sz="7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Steering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23422" y="3466490"/>
            <a:ext cx="831215" cy="415925"/>
          </a:xfrm>
          <a:custGeom>
            <a:avLst/>
            <a:gdLst/>
            <a:ahLst/>
            <a:cxnLst/>
            <a:rect l="l" t="t" r="r" b="b"/>
            <a:pathLst>
              <a:path w="831214" h="415925">
                <a:moveTo>
                  <a:pt x="831202" y="0"/>
                </a:moveTo>
                <a:lnTo>
                  <a:pt x="0" y="0"/>
                </a:lnTo>
                <a:lnTo>
                  <a:pt x="0" y="415594"/>
                </a:lnTo>
                <a:lnTo>
                  <a:pt x="831202" y="415594"/>
                </a:lnTo>
                <a:lnTo>
                  <a:pt x="831202" y="0"/>
                </a:lnTo>
                <a:close/>
              </a:path>
            </a:pathLst>
          </a:custGeom>
          <a:solidFill>
            <a:srgbClr val="F18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18793" y="3554336"/>
            <a:ext cx="639445" cy="2228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9685" marR="5080" indent="-7620">
              <a:lnSpc>
                <a:spcPts val="720"/>
              </a:lnSpc>
              <a:spcBef>
                <a:spcPts val="219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NSAP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Strategic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Steering</a:t>
            </a:r>
            <a:r>
              <a:rPr sz="700" spc="-2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15855" y="4067454"/>
            <a:ext cx="831215" cy="415925"/>
          </a:xfrm>
          <a:custGeom>
            <a:avLst/>
            <a:gdLst/>
            <a:ahLst/>
            <a:cxnLst/>
            <a:rect l="l" t="t" r="r" b="b"/>
            <a:pathLst>
              <a:path w="831214" h="415925">
                <a:moveTo>
                  <a:pt x="831202" y="0"/>
                </a:moveTo>
                <a:lnTo>
                  <a:pt x="0" y="0"/>
                </a:lnTo>
                <a:lnTo>
                  <a:pt x="0" y="415594"/>
                </a:lnTo>
                <a:lnTo>
                  <a:pt x="831202" y="415594"/>
                </a:lnTo>
                <a:lnTo>
                  <a:pt x="831202" y="0"/>
                </a:lnTo>
                <a:close/>
              </a:path>
            </a:pathLst>
          </a:custGeom>
          <a:solidFill>
            <a:srgbClr val="F18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22845" y="4109294"/>
            <a:ext cx="817244" cy="316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635" algn="ctr">
              <a:lnSpc>
                <a:spcPct val="86400"/>
              </a:lnSpc>
              <a:spcBef>
                <a:spcPts val="21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Transmission</a:t>
            </a:r>
            <a:r>
              <a:rPr sz="700" spc="-3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5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&amp;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Distribution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Network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524133" y="4063542"/>
            <a:ext cx="831215" cy="415925"/>
          </a:xfrm>
          <a:custGeom>
            <a:avLst/>
            <a:gdLst/>
            <a:ahLst/>
            <a:cxnLst/>
            <a:rect l="l" t="t" r="r" b="b"/>
            <a:pathLst>
              <a:path w="831214" h="415925">
                <a:moveTo>
                  <a:pt x="831202" y="0"/>
                </a:moveTo>
                <a:lnTo>
                  <a:pt x="0" y="0"/>
                </a:lnTo>
                <a:lnTo>
                  <a:pt x="0" y="415594"/>
                </a:lnTo>
                <a:lnTo>
                  <a:pt x="831202" y="415594"/>
                </a:lnTo>
                <a:lnTo>
                  <a:pt x="831202" y="0"/>
                </a:lnTo>
                <a:close/>
              </a:path>
            </a:pathLst>
          </a:custGeom>
          <a:solidFill>
            <a:srgbClr val="F18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570762" y="4151390"/>
            <a:ext cx="737870" cy="2228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47015" marR="5080" indent="-234950">
              <a:lnSpc>
                <a:spcPts val="720"/>
              </a:lnSpc>
              <a:spcBef>
                <a:spcPts val="219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Power</a:t>
            </a:r>
            <a:r>
              <a:rPr sz="700" spc="-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Generation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55721" y="4647400"/>
            <a:ext cx="831215" cy="4159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5"/>
              </a:spcBef>
            </a:pPr>
            <a:endParaRPr sz="700">
              <a:latin typeface="Times New Roman"/>
              <a:cs typeface="Times New Roman"/>
            </a:endParaRPr>
          </a:p>
          <a:p>
            <a:pPr marL="115570">
              <a:lnSpc>
                <a:spcPct val="100000"/>
              </a:lnSpc>
            </a:pPr>
            <a:r>
              <a:rPr sz="700">
                <a:solidFill>
                  <a:srgbClr val="002E6C"/>
                </a:solidFill>
                <a:latin typeface="Arial"/>
                <a:cs typeface="Arial"/>
              </a:rPr>
              <a:t>Thermal</a:t>
            </a:r>
            <a:r>
              <a:rPr sz="7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2E6C"/>
                </a:solidFill>
                <a:latin typeface="Arial"/>
                <a:cs typeface="Arial"/>
              </a:rPr>
              <a:t>Power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1472" y="4647400"/>
            <a:ext cx="831215" cy="4159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8580" rIns="0" bIns="0" rtlCol="0">
            <a:spAutoFit/>
          </a:bodyPr>
          <a:lstStyle/>
          <a:p>
            <a:pPr marL="51435" marR="42545" indent="-1905" algn="ctr">
              <a:lnSpc>
                <a:spcPct val="86400"/>
              </a:lnSpc>
              <a:spcBef>
                <a:spcPts val="540"/>
              </a:spcBef>
            </a:pPr>
            <a:r>
              <a:rPr sz="700">
                <a:solidFill>
                  <a:srgbClr val="002E6C"/>
                </a:solidFill>
                <a:latin typeface="Arial"/>
                <a:cs typeface="Arial"/>
              </a:rPr>
              <a:t>Renewable</a:t>
            </a:r>
            <a:r>
              <a:rPr sz="700" spc="-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2E6C"/>
                </a:solidFill>
                <a:latin typeface="Arial"/>
                <a:cs typeface="Arial"/>
              </a:rPr>
              <a:t>Power</a:t>
            </a:r>
            <a:r>
              <a:rPr sz="700" spc="50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2E6C"/>
                </a:solidFill>
                <a:latin typeface="Arial"/>
                <a:cs typeface="Arial"/>
              </a:rPr>
              <a:t>(Offshore/Onshore</a:t>
            </a:r>
            <a:r>
              <a:rPr sz="700" spc="50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2E6C"/>
                </a:solidFill>
                <a:latin typeface="Arial"/>
                <a:cs typeface="Arial"/>
              </a:rPr>
              <a:t>Wind)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59794" y="4647400"/>
            <a:ext cx="831215" cy="4159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sz="700">
              <a:latin typeface="Times New Roman"/>
              <a:cs typeface="Times New Roman"/>
            </a:endParaRPr>
          </a:p>
          <a:p>
            <a:pPr marL="107950" marR="100965" indent="22860">
              <a:lnSpc>
                <a:spcPts val="720"/>
              </a:lnSpc>
            </a:pPr>
            <a:r>
              <a:rPr sz="700">
                <a:solidFill>
                  <a:srgbClr val="002E6C"/>
                </a:solidFill>
                <a:latin typeface="Arial"/>
                <a:cs typeface="Arial"/>
              </a:rPr>
              <a:t>Solar</a:t>
            </a:r>
            <a:r>
              <a:rPr sz="7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002E6C"/>
                </a:solidFill>
                <a:latin typeface="Arial"/>
                <a:cs typeface="Arial"/>
              </a:rPr>
              <a:t>Power </a:t>
            </a:r>
            <a:r>
              <a:rPr sz="700" spc="-50">
                <a:solidFill>
                  <a:srgbClr val="002E6C"/>
                </a:solidFill>
                <a:latin typeface="Arial"/>
                <a:cs typeface="Arial"/>
              </a:rPr>
              <a:t>&amp;</a:t>
            </a:r>
            <a:r>
              <a:rPr sz="700" spc="50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002E6C"/>
                </a:solidFill>
                <a:latin typeface="Arial"/>
                <a:cs typeface="Arial"/>
              </a:rPr>
              <a:t>Battery</a:t>
            </a:r>
            <a:r>
              <a:rPr sz="7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2E6C"/>
                </a:solidFill>
                <a:latin typeface="Arial"/>
                <a:cs typeface="Arial"/>
              </a:rPr>
              <a:t>Storage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58154" y="4067454"/>
            <a:ext cx="831215" cy="415925"/>
          </a:xfrm>
          <a:prstGeom prst="rect">
            <a:avLst/>
          </a:prstGeom>
          <a:solidFill>
            <a:srgbClr val="F1850E"/>
          </a:solidFill>
        </p:spPr>
        <p:txBody>
          <a:bodyPr vert="horz" wrap="square" lIns="0" tIns="68580" rIns="0" bIns="0" rtlCol="0">
            <a:spAutoFit/>
          </a:bodyPr>
          <a:lstStyle/>
          <a:p>
            <a:pPr marL="16510" marR="9525" indent="-635" algn="ctr">
              <a:lnSpc>
                <a:spcPct val="86400"/>
              </a:lnSpc>
              <a:spcBef>
                <a:spcPts val="54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Smart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Devices</a:t>
            </a:r>
            <a:r>
              <a:rPr sz="700" spc="-2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and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Interfacing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Technologies</a:t>
            </a:r>
            <a:r>
              <a:rPr sz="700" spc="-1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739710" y="3459975"/>
            <a:ext cx="843915" cy="428625"/>
            <a:chOff x="7739710" y="3459975"/>
            <a:chExt cx="843915" cy="428625"/>
          </a:xfrm>
        </p:grpSpPr>
        <p:sp>
          <p:nvSpPr>
            <p:cNvPr id="38" name="object 38"/>
            <p:cNvSpPr/>
            <p:nvPr/>
          </p:nvSpPr>
          <p:spPr>
            <a:xfrm>
              <a:off x="7746060" y="3466325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831202" y="0"/>
                  </a:moveTo>
                  <a:lnTo>
                    <a:pt x="0" y="0"/>
                  </a:lnTo>
                  <a:lnTo>
                    <a:pt x="0" y="415594"/>
                  </a:lnTo>
                  <a:lnTo>
                    <a:pt x="831202" y="415594"/>
                  </a:lnTo>
                  <a:lnTo>
                    <a:pt x="831202" y="0"/>
                  </a:lnTo>
                  <a:close/>
                </a:path>
              </a:pathLst>
            </a:custGeom>
            <a:solidFill>
              <a:srgbClr val="002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46060" y="3466325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0" y="0"/>
                  </a:moveTo>
                  <a:lnTo>
                    <a:pt x="831202" y="0"/>
                  </a:lnTo>
                  <a:lnTo>
                    <a:pt x="831202" y="415594"/>
                  </a:lnTo>
                  <a:lnTo>
                    <a:pt x="0" y="41559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806397" y="3508169"/>
            <a:ext cx="711200" cy="316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-1270" algn="ctr">
              <a:lnSpc>
                <a:spcPct val="86400"/>
              </a:lnSpc>
              <a:spcBef>
                <a:spcPts val="21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National</a:t>
            </a:r>
            <a:r>
              <a:rPr sz="700" spc="-2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Skills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Academy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for</a:t>
            </a:r>
            <a:r>
              <a:rPr sz="700" spc="-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Gas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Strategy</a:t>
            </a:r>
            <a:r>
              <a:rPr sz="700" spc="-5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34553" y="4038079"/>
            <a:ext cx="843915" cy="428625"/>
            <a:chOff x="7934553" y="4038079"/>
            <a:chExt cx="843915" cy="428625"/>
          </a:xfrm>
        </p:grpSpPr>
        <p:sp>
          <p:nvSpPr>
            <p:cNvPr id="42" name="object 42"/>
            <p:cNvSpPr/>
            <p:nvPr/>
          </p:nvSpPr>
          <p:spPr>
            <a:xfrm>
              <a:off x="7940903" y="4044429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831202" y="0"/>
                  </a:moveTo>
                  <a:lnTo>
                    <a:pt x="0" y="0"/>
                  </a:lnTo>
                  <a:lnTo>
                    <a:pt x="0" y="415594"/>
                  </a:lnTo>
                  <a:lnTo>
                    <a:pt x="831202" y="415594"/>
                  </a:lnTo>
                  <a:lnTo>
                    <a:pt x="831202" y="0"/>
                  </a:lnTo>
                  <a:close/>
                </a:path>
              </a:pathLst>
            </a:custGeom>
            <a:solidFill>
              <a:srgbClr val="002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40903" y="4044429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0" y="0"/>
                  </a:moveTo>
                  <a:lnTo>
                    <a:pt x="831202" y="0"/>
                  </a:lnTo>
                  <a:lnTo>
                    <a:pt x="831202" y="415594"/>
                  </a:lnTo>
                  <a:lnTo>
                    <a:pt x="0" y="41559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940903" y="4044429"/>
            <a:ext cx="831215" cy="415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sz="700">
              <a:latin typeface="Times New Roman"/>
              <a:cs typeface="Times New Roman"/>
            </a:endParaRPr>
          </a:p>
          <a:p>
            <a:pPr marL="294005" marR="97790" indent="-187960">
              <a:lnSpc>
                <a:spcPts val="720"/>
              </a:lnSpc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Hydrogen</a:t>
            </a:r>
            <a:r>
              <a:rPr sz="700" spc="-3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Skills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920481" y="4574019"/>
            <a:ext cx="843915" cy="428625"/>
            <a:chOff x="7920481" y="4574019"/>
            <a:chExt cx="843915" cy="428625"/>
          </a:xfrm>
        </p:grpSpPr>
        <p:sp>
          <p:nvSpPr>
            <p:cNvPr id="46" name="object 46"/>
            <p:cNvSpPr/>
            <p:nvPr/>
          </p:nvSpPr>
          <p:spPr>
            <a:xfrm>
              <a:off x="7926831" y="4580369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831202" y="0"/>
                  </a:moveTo>
                  <a:lnTo>
                    <a:pt x="0" y="0"/>
                  </a:lnTo>
                  <a:lnTo>
                    <a:pt x="0" y="415594"/>
                  </a:lnTo>
                  <a:lnTo>
                    <a:pt x="831202" y="415594"/>
                  </a:lnTo>
                  <a:lnTo>
                    <a:pt x="831202" y="0"/>
                  </a:lnTo>
                  <a:close/>
                </a:path>
              </a:pathLst>
            </a:custGeom>
            <a:solidFill>
              <a:srgbClr val="002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26831" y="4580369"/>
              <a:ext cx="831215" cy="415925"/>
            </a:xfrm>
            <a:custGeom>
              <a:avLst/>
              <a:gdLst/>
              <a:ahLst/>
              <a:cxnLst/>
              <a:rect l="l" t="t" r="r" b="b"/>
              <a:pathLst>
                <a:path w="831215" h="415925">
                  <a:moveTo>
                    <a:pt x="0" y="0"/>
                  </a:moveTo>
                  <a:lnTo>
                    <a:pt x="831202" y="0"/>
                  </a:lnTo>
                  <a:lnTo>
                    <a:pt x="831202" y="415594"/>
                  </a:lnTo>
                  <a:lnTo>
                    <a:pt x="0" y="41559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926831" y="4580369"/>
            <a:ext cx="831215" cy="415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sz="700">
              <a:latin typeface="Times New Roman"/>
              <a:cs typeface="Times New Roman"/>
            </a:endParaRPr>
          </a:p>
          <a:p>
            <a:pPr marL="287655" marR="33655" indent="-245745">
              <a:lnSpc>
                <a:spcPts val="720"/>
              </a:lnSpc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Gas</a:t>
            </a:r>
            <a:r>
              <a:rPr sz="700" spc="-4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Network</a:t>
            </a:r>
            <a:r>
              <a:rPr sz="700" spc="-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Skills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Forum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128440" y="961059"/>
            <a:ext cx="6485890" cy="1600200"/>
            <a:chOff x="2128440" y="961059"/>
            <a:chExt cx="6485890" cy="1600200"/>
          </a:xfrm>
        </p:grpSpPr>
        <p:sp>
          <p:nvSpPr>
            <p:cNvPr id="50" name="object 50"/>
            <p:cNvSpPr/>
            <p:nvPr/>
          </p:nvSpPr>
          <p:spPr>
            <a:xfrm>
              <a:off x="7807777" y="2431153"/>
              <a:ext cx="800100" cy="107314"/>
            </a:xfrm>
            <a:custGeom>
              <a:avLst/>
              <a:gdLst/>
              <a:ahLst/>
              <a:cxnLst/>
              <a:rect l="l" t="t" r="r" b="b"/>
              <a:pathLst>
                <a:path w="800100" h="107314">
                  <a:moveTo>
                    <a:pt x="0" y="0"/>
                  </a:moveTo>
                  <a:lnTo>
                    <a:pt x="0" y="28816"/>
                  </a:lnTo>
                  <a:lnTo>
                    <a:pt x="799960" y="28816"/>
                  </a:lnTo>
                  <a:lnTo>
                    <a:pt x="799960" y="106984"/>
                  </a:lnTo>
                </a:path>
              </a:pathLst>
            </a:custGeom>
            <a:ln w="12699">
              <a:solidFill>
                <a:srgbClr val="22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08075" y="2431148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69">
                  <a:moveTo>
                    <a:pt x="0" y="0"/>
                  </a:moveTo>
                  <a:lnTo>
                    <a:pt x="0" y="102565"/>
                  </a:lnTo>
                </a:path>
              </a:pathLst>
            </a:custGeom>
            <a:ln w="13296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46626" y="2431153"/>
              <a:ext cx="861694" cy="107314"/>
            </a:xfrm>
            <a:custGeom>
              <a:avLst/>
              <a:gdLst/>
              <a:ahLst/>
              <a:cxnLst/>
              <a:rect l="l" t="t" r="r" b="b"/>
              <a:pathLst>
                <a:path w="861695" h="107314">
                  <a:moveTo>
                    <a:pt x="861148" y="0"/>
                  </a:moveTo>
                  <a:lnTo>
                    <a:pt x="861148" y="28816"/>
                  </a:lnTo>
                  <a:lnTo>
                    <a:pt x="0" y="28816"/>
                  </a:lnTo>
                  <a:lnTo>
                    <a:pt x="0" y="106984"/>
                  </a:lnTo>
                </a:path>
              </a:pathLst>
            </a:custGeom>
            <a:ln w="12700">
              <a:solidFill>
                <a:srgbClr val="22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75994" y="1815023"/>
              <a:ext cx="2732405" cy="244475"/>
            </a:xfrm>
            <a:custGeom>
              <a:avLst/>
              <a:gdLst/>
              <a:ahLst/>
              <a:cxnLst/>
              <a:rect l="l" t="t" r="r" b="b"/>
              <a:pathLst>
                <a:path w="2732404" h="244475">
                  <a:moveTo>
                    <a:pt x="0" y="0"/>
                  </a:moveTo>
                  <a:lnTo>
                    <a:pt x="0" y="165671"/>
                  </a:lnTo>
                  <a:lnTo>
                    <a:pt x="2731782" y="165671"/>
                  </a:lnTo>
                  <a:lnTo>
                    <a:pt x="2731782" y="243852"/>
                  </a:lnTo>
                </a:path>
              </a:pathLst>
            </a:custGeom>
            <a:ln w="12700">
              <a:solidFill>
                <a:srgbClr val="1E00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44357" y="2431153"/>
              <a:ext cx="635" cy="89535"/>
            </a:xfrm>
            <a:custGeom>
              <a:avLst/>
              <a:gdLst/>
              <a:ahLst/>
              <a:cxnLst/>
              <a:rect l="l" t="t" r="r" b="b"/>
              <a:pathLst>
                <a:path w="635" h="89535">
                  <a:moveTo>
                    <a:pt x="38" y="0"/>
                  </a:moveTo>
                  <a:lnTo>
                    <a:pt x="38" y="11125"/>
                  </a:lnTo>
                  <a:lnTo>
                    <a:pt x="0" y="89293"/>
                  </a:lnTo>
                </a:path>
              </a:pathLst>
            </a:custGeom>
            <a:ln w="12700">
              <a:solidFill>
                <a:srgbClr val="22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75994" y="1815023"/>
              <a:ext cx="768985" cy="244475"/>
            </a:xfrm>
            <a:custGeom>
              <a:avLst/>
              <a:gdLst/>
              <a:ahLst/>
              <a:cxnLst/>
              <a:rect l="l" t="t" r="r" b="b"/>
              <a:pathLst>
                <a:path w="768985" h="244475">
                  <a:moveTo>
                    <a:pt x="0" y="0"/>
                  </a:moveTo>
                  <a:lnTo>
                    <a:pt x="0" y="165671"/>
                  </a:lnTo>
                  <a:lnTo>
                    <a:pt x="768400" y="165671"/>
                  </a:lnTo>
                  <a:lnTo>
                    <a:pt x="768400" y="243852"/>
                  </a:lnTo>
                </a:path>
              </a:pathLst>
            </a:custGeom>
            <a:ln w="12700">
              <a:solidFill>
                <a:srgbClr val="1E00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34790" y="2429035"/>
              <a:ext cx="1297940" cy="122555"/>
            </a:xfrm>
            <a:custGeom>
              <a:avLst/>
              <a:gdLst/>
              <a:ahLst/>
              <a:cxnLst/>
              <a:rect l="l" t="t" r="r" b="b"/>
              <a:pathLst>
                <a:path w="1297939" h="122555">
                  <a:moveTo>
                    <a:pt x="1297863" y="0"/>
                  </a:moveTo>
                  <a:lnTo>
                    <a:pt x="1297863" y="44196"/>
                  </a:lnTo>
                  <a:lnTo>
                    <a:pt x="0" y="44196"/>
                  </a:lnTo>
                  <a:lnTo>
                    <a:pt x="0" y="122377"/>
                  </a:lnTo>
                </a:path>
              </a:pathLst>
            </a:custGeom>
            <a:ln w="12700">
              <a:solidFill>
                <a:srgbClr val="22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99596" y="2429035"/>
              <a:ext cx="1781175" cy="125730"/>
            </a:xfrm>
            <a:custGeom>
              <a:avLst/>
              <a:gdLst/>
              <a:ahLst/>
              <a:cxnLst/>
              <a:rect l="l" t="t" r="r" b="b"/>
              <a:pathLst>
                <a:path w="1781175" h="125730">
                  <a:moveTo>
                    <a:pt x="433057" y="0"/>
                  </a:moveTo>
                  <a:lnTo>
                    <a:pt x="433057" y="47371"/>
                  </a:lnTo>
                  <a:lnTo>
                    <a:pt x="1780870" y="47371"/>
                  </a:lnTo>
                  <a:lnTo>
                    <a:pt x="1780870" y="125539"/>
                  </a:lnTo>
                </a:path>
                <a:path w="1781175" h="125730">
                  <a:moveTo>
                    <a:pt x="433057" y="0"/>
                  </a:moveTo>
                  <a:lnTo>
                    <a:pt x="433057" y="46012"/>
                  </a:lnTo>
                  <a:lnTo>
                    <a:pt x="900455" y="46012"/>
                  </a:lnTo>
                  <a:lnTo>
                    <a:pt x="900455" y="124193"/>
                  </a:lnTo>
                </a:path>
                <a:path w="1781175" h="125730">
                  <a:moveTo>
                    <a:pt x="433057" y="0"/>
                  </a:moveTo>
                  <a:lnTo>
                    <a:pt x="433057" y="43040"/>
                  </a:lnTo>
                  <a:lnTo>
                    <a:pt x="0" y="43040"/>
                  </a:lnTo>
                  <a:lnTo>
                    <a:pt x="0" y="121208"/>
                  </a:lnTo>
                </a:path>
              </a:pathLst>
            </a:custGeom>
            <a:ln w="12700">
              <a:solidFill>
                <a:srgbClr val="00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32652" y="1815023"/>
              <a:ext cx="1643380" cy="241935"/>
            </a:xfrm>
            <a:custGeom>
              <a:avLst/>
              <a:gdLst/>
              <a:ahLst/>
              <a:cxnLst/>
              <a:rect l="l" t="t" r="r" b="b"/>
              <a:pathLst>
                <a:path w="1643379" h="241935">
                  <a:moveTo>
                    <a:pt x="1643341" y="0"/>
                  </a:moveTo>
                  <a:lnTo>
                    <a:pt x="1643341" y="163550"/>
                  </a:lnTo>
                  <a:lnTo>
                    <a:pt x="0" y="163550"/>
                  </a:lnTo>
                  <a:lnTo>
                    <a:pt x="0" y="241731"/>
                  </a:lnTo>
                </a:path>
              </a:pathLst>
            </a:custGeom>
            <a:ln w="12700">
              <a:solidFill>
                <a:srgbClr val="1E00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8278" y="1339687"/>
              <a:ext cx="1603375" cy="289560"/>
            </a:xfrm>
            <a:custGeom>
              <a:avLst/>
              <a:gdLst/>
              <a:ahLst/>
              <a:cxnLst/>
              <a:rect l="l" t="t" r="r" b="b"/>
              <a:pathLst>
                <a:path w="1603375" h="289560">
                  <a:moveTo>
                    <a:pt x="1603248" y="0"/>
                  </a:moveTo>
                  <a:lnTo>
                    <a:pt x="1603248" y="289191"/>
                  </a:lnTo>
                  <a:lnTo>
                    <a:pt x="0" y="289191"/>
                  </a:lnTo>
                </a:path>
              </a:pathLst>
            </a:custGeom>
            <a:ln w="12700">
              <a:solidFill>
                <a:srgbClr val="002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79247" y="967409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79247" y="967409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679247" y="967409"/>
            <a:ext cx="744855" cy="3727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635" algn="ctr">
              <a:lnSpc>
                <a:spcPts val="780"/>
              </a:lnSpc>
              <a:spcBef>
                <a:spcPts val="615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EUSP 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CEO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80"/>
              </a:lnSpc>
            </a:pP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Council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697361" y="1436395"/>
            <a:ext cx="757555" cy="385445"/>
            <a:chOff x="4697361" y="1436395"/>
            <a:chExt cx="757555" cy="385445"/>
          </a:xfrm>
        </p:grpSpPr>
        <p:sp>
          <p:nvSpPr>
            <p:cNvPr id="64" name="object 64"/>
            <p:cNvSpPr/>
            <p:nvPr/>
          </p:nvSpPr>
          <p:spPr>
            <a:xfrm>
              <a:off x="4703711" y="1442745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03711" y="1442745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703711" y="1442745"/>
            <a:ext cx="744855" cy="3727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0029" marR="70485" indent="-160020">
              <a:lnSpc>
                <a:spcPts val="720"/>
              </a:lnSpc>
              <a:spcBef>
                <a:spcPts val="74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EUSP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Delivery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Board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054019" y="2050402"/>
            <a:ext cx="757555" cy="385445"/>
            <a:chOff x="3054019" y="2050402"/>
            <a:chExt cx="757555" cy="385445"/>
          </a:xfrm>
        </p:grpSpPr>
        <p:sp>
          <p:nvSpPr>
            <p:cNvPr id="68" name="object 68"/>
            <p:cNvSpPr/>
            <p:nvPr/>
          </p:nvSpPr>
          <p:spPr>
            <a:xfrm>
              <a:off x="3060369" y="2056752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60369" y="2056752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116169" y="2122943"/>
            <a:ext cx="633730" cy="2228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01295" marR="5080" indent="-189230">
              <a:lnSpc>
                <a:spcPts val="720"/>
              </a:lnSpc>
              <a:spcBef>
                <a:spcPts val="22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</a:rPr>
              <a:t>‘Competence</a:t>
            </a:r>
            <a:r>
              <a:rPr sz="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Skills’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620962" y="2543898"/>
            <a:ext cx="757555" cy="385445"/>
            <a:chOff x="2620962" y="2543898"/>
            <a:chExt cx="757555" cy="385445"/>
          </a:xfrm>
        </p:grpSpPr>
        <p:sp>
          <p:nvSpPr>
            <p:cNvPr id="72" name="object 72"/>
            <p:cNvSpPr/>
            <p:nvPr/>
          </p:nvSpPr>
          <p:spPr>
            <a:xfrm>
              <a:off x="2627312" y="2550248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27312" y="2550248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632819" y="2616437"/>
            <a:ext cx="732790" cy="2228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08585" marR="5080" indent="-96520">
              <a:lnSpc>
                <a:spcPts val="720"/>
              </a:lnSpc>
              <a:spcBef>
                <a:spcPts val="22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Skills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&amp;</a:t>
            </a:r>
            <a:r>
              <a:rPr sz="700" spc="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Education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Policy</a:t>
            </a:r>
            <a:r>
              <a:rPr sz="700" spc="-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Forum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521430" y="2546883"/>
            <a:ext cx="757555" cy="372745"/>
            <a:chOff x="3521430" y="2546883"/>
            <a:chExt cx="757555" cy="372745"/>
          </a:xfrm>
        </p:grpSpPr>
        <p:sp>
          <p:nvSpPr>
            <p:cNvPr id="76" name="object 76"/>
            <p:cNvSpPr/>
            <p:nvPr/>
          </p:nvSpPr>
          <p:spPr>
            <a:xfrm>
              <a:off x="3527780" y="2553233"/>
              <a:ext cx="744855" cy="360045"/>
            </a:xfrm>
            <a:custGeom>
              <a:avLst/>
              <a:gdLst/>
              <a:ahLst/>
              <a:cxnLst/>
              <a:rect l="l" t="t" r="r" b="b"/>
              <a:pathLst>
                <a:path w="744854" h="360044">
                  <a:moveTo>
                    <a:pt x="744562" y="0"/>
                  </a:moveTo>
                  <a:lnTo>
                    <a:pt x="0" y="0"/>
                  </a:lnTo>
                  <a:lnTo>
                    <a:pt x="0" y="360006"/>
                  </a:lnTo>
                  <a:lnTo>
                    <a:pt x="744562" y="360006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27780" y="2553233"/>
              <a:ext cx="744855" cy="360045"/>
            </a:xfrm>
            <a:custGeom>
              <a:avLst/>
              <a:gdLst/>
              <a:ahLst/>
              <a:cxnLst/>
              <a:rect l="l" t="t" r="r" b="b"/>
              <a:pathLst>
                <a:path w="744854" h="360044">
                  <a:moveTo>
                    <a:pt x="0" y="0"/>
                  </a:moveTo>
                  <a:lnTo>
                    <a:pt x="744562" y="0"/>
                  </a:lnTo>
                  <a:lnTo>
                    <a:pt x="744562" y="360006"/>
                  </a:lnTo>
                  <a:lnTo>
                    <a:pt x="0" y="36000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589706" y="2521271"/>
            <a:ext cx="621665" cy="4076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21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Utilities</a:t>
            </a:r>
            <a:r>
              <a:rPr sz="700" spc="-1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Sector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Representation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Organisation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401832" y="2548229"/>
            <a:ext cx="757555" cy="385445"/>
            <a:chOff x="4401832" y="2548229"/>
            <a:chExt cx="757555" cy="385445"/>
          </a:xfrm>
        </p:grpSpPr>
        <p:sp>
          <p:nvSpPr>
            <p:cNvPr id="80" name="object 80"/>
            <p:cNvSpPr/>
            <p:nvPr/>
          </p:nvSpPr>
          <p:spPr>
            <a:xfrm>
              <a:off x="4408182" y="2554579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08182" y="2554579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406079" y="2620766"/>
            <a:ext cx="749935" cy="2228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07950">
              <a:lnSpc>
                <a:spcPts val="720"/>
              </a:lnSpc>
              <a:spcBef>
                <a:spcPts val="22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Skills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Accord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Succession</a:t>
            </a:r>
            <a:r>
              <a:rPr sz="700" spc="-1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762505" y="2551404"/>
            <a:ext cx="744855" cy="372745"/>
          </a:xfrm>
          <a:custGeom>
            <a:avLst/>
            <a:gdLst/>
            <a:ahLst/>
            <a:cxnLst/>
            <a:rect l="l" t="t" r="r" b="b"/>
            <a:pathLst>
              <a:path w="744855" h="372744">
                <a:moveTo>
                  <a:pt x="744562" y="0"/>
                </a:moveTo>
                <a:lnTo>
                  <a:pt x="0" y="0"/>
                </a:lnTo>
                <a:lnTo>
                  <a:pt x="0" y="372275"/>
                </a:lnTo>
                <a:lnTo>
                  <a:pt x="744562" y="372275"/>
                </a:lnTo>
                <a:lnTo>
                  <a:pt x="744562" y="0"/>
                </a:lnTo>
                <a:close/>
              </a:path>
            </a:pathLst>
          </a:custGeom>
          <a:solidFill>
            <a:srgbClr val="A7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798462" y="2571592"/>
            <a:ext cx="675005" cy="316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6510" algn="just">
              <a:lnSpc>
                <a:spcPct val="86400"/>
              </a:lnSpc>
              <a:spcBef>
                <a:spcPts val="210"/>
              </a:spcBef>
            </a:pPr>
            <a:r>
              <a:rPr sz="700">
                <a:solidFill>
                  <a:srgbClr val="292B2A"/>
                </a:solidFill>
                <a:latin typeface="Arial"/>
                <a:cs typeface="Arial"/>
              </a:rPr>
              <a:t>IfATE</a:t>
            </a:r>
            <a:r>
              <a:rPr sz="700" spc="-2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292B2A"/>
                </a:solidFill>
                <a:latin typeface="Arial"/>
                <a:cs typeface="Arial"/>
              </a:rPr>
              <a:t>Energy</a:t>
            </a:r>
            <a:r>
              <a:rPr sz="700" spc="-1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700" spc="-50">
                <a:solidFill>
                  <a:srgbClr val="292B2A"/>
                </a:solidFill>
                <a:latin typeface="Arial"/>
                <a:cs typeface="Arial"/>
              </a:rPr>
              <a:t>&amp;</a:t>
            </a:r>
            <a:r>
              <a:rPr sz="700" spc="50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292B2A"/>
                </a:solidFill>
                <a:latin typeface="Arial"/>
                <a:cs typeface="Arial"/>
              </a:rPr>
              <a:t>Utilities</a:t>
            </a:r>
            <a:r>
              <a:rPr sz="700" spc="-1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292B2A"/>
                </a:solidFill>
                <a:latin typeface="Arial"/>
                <a:cs typeface="Arial"/>
              </a:rPr>
              <a:t>Advisory</a:t>
            </a:r>
            <a:r>
              <a:rPr sz="700" spc="50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292B2A"/>
                </a:solidFill>
                <a:latin typeface="Arial"/>
                <a:cs typeface="Arial"/>
              </a:rPr>
              <a:t>Panel</a:t>
            </a:r>
            <a:r>
              <a:rPr sz="700" spc="-10">
                <a:solidFill>
                  <a:srgbClr val="292B2A"/>
                </a:solidFill>
                <a:latin typeface="Arial"/>
                <a:cs typeface="Arial"/>
              </a:rPr>
              <a:t> (EUAP)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465762" y="2052523"/>
            <a:ext cx="757555" cy="385445"/>
            <a:chOff x="5465762" y="2052523"/>
            <a:chExt cx="757555" cy="385445"/>
          </a:xfrm>
        </p:grpSpPr>
        <p:sp>
          <p:nvSpPr>
            <p:cNvPr id="86" name="object 86"/>
            <p:cNvSpPr/>
            <p:nvPr/>
          </p:nvSpPr>
          <p:spPr>
            <a:xfrm>
              <a:off x="5472112" y="2058873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72112" y="2058873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617794" y="2125061"/>
            <a:ext cx="452755" cy="2228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720"/>
              </a:lnSpc>
              <a:spcBef>
                <a:spcPts val="220"/>
              </a:spcBef>
            </a:pP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‘Workforce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</a:rPr>
              <a:t>Resilience’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465724" y="2514104"/>
            <a:ext cx="757555" cy="426720"/>
            <a:chOff x="5465724" y="2514104"/>
            <a:chExt cx="757555" cy="426720"/>
          </a:xfrm>
        </p:grpSpPr>
        <p:sp>
          <p:nvSpPr>
            <p:cNvPr id="90" name="object 90"/>
            <p:cNvSpPr/>
            <p:nvPr/>
          </p:nvSpPr>
          <p:spPr>
            <a:xfrm>
              <a:off x="5472074" y="2520454"/>
              <a:ext cx="744855" cy="414020"/>
            </a:xfrm>
            <a:custGeom>
              <a:avLst/>
              <a:gdLst/>
              <a:ahLst/>
              <a:cxnLst/>
              <a:rect l="l" t="t" r="r" b="b"/>
              <a:pathLst>
                <a:path w="744854" h="414019">
                  <a:moveTo>
                    <a:pt x="744562" y="0"/>
                  </a:moveTo>
                  <a:lnTo>
                    <a:pt x="0" y="0"/>
                  </a:lnTo>
                  <a:lnTo>
                    <a:pt x="0" y="413931"/>
                  </a:lnTo>
                  <a:lnTo>
                    <a:pt x="744562" y="413931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72074" y="2520454"/>
              <a:ext cx="744855" cy="414020"/>
            </a:xfrm>
            <a:custGeom>
              <a:avLst/>
              <a:gdLst/>
              <a:ahLst/>
              <a:cxnLst/>
              <a:rect l="l" t="t" r="r" b="b"/>
              <a:pathLst>
                <a:path w="744854" h="414019">
                  <a:moveTo>
                    <a:pt x="0" y="0"/>
                  </a:moveTo>
                  <a:lnTo>
                    <a:pt x="744562" y="0"/>
                  </a:lnTo>
                  <a:lnTo>
                    <a:pt x="744562" y="413931"/>
                  </a:lnTo>
                  <a:lnTo>
                    <a:pt x="0" y="4139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628401" y="2561457"/>
            <a:ext cx="433070" cy="316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540" algn="ctr">
              <a:lnSpc>
                <a:spcPct val="86400"/>
              </a:lnSpc>
              <a:spcBef>
                <a:spcPts val="210"/>
              </a:spcBef>
            </a:pPr>
            <a:r>
              <a:rPr sz="700" spc="-10">
                <a:solidFill>
                  <a:srgbClr val="1D005D"/>
                </a:solidFill>
                <a:latin typeface="Arial"/>
                <a:cs typeface="Arial"/>
              </a:rPr>
              <a:t>Industry</a:t>
            </a:r>
            <a:r>
              <a:rPr sz="700" spc="500">
                <a:solidFill>
                  <a:srgbClr val="1D005D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1D005D"/>
                </a:solidFill>
                <a:latin typeface="Arial"/>
                <a:cs typeface="Arial"/>
              </a:rPr>
              <a:t>Workforce</a:t>
            </a:r>
            <a:r>
              <a:rPr sz="700" spc="500">
                <a:solidFill>
                  <a:srgbClr val="1D005D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1D005D"/>
                </a:solidFill>
                <a:latin typeface="Arial"/>
                <a:cs typeface="Arial"/>
              </a:rPr>
              <a:t>Analysis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7429144" y="2052523"/>
            <a:ext cx="757555" cy="385445"/>
            <a:chOff x="7429144" y="2052523"/>
            <a:chExt cx="757555" cy="385445"/>
          </a:xfrm>
        </p:grpSpPr>
        <p:sp>
          <p:nvSpPr>
            <p:cNvPr id="94" name="object 94"/>
            <p:cNvSpPr/>
            <p:nvPr/>
          </p:nvSpPr>
          <p:spPr>
            <a:xfrm>
              <a:off x="7435494" y="2058873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435494" y="2058873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7435494" y="2058873"/>
            <a:ext cx="744855" cy="3727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endParaRPr sz="500">
              <a:latin typeface="Times New Roman"/>
              <a:cs typeface="Times New Roman"/>
            </a:endParaRPr>
          </a:p>
          <a:p>
            <a:pPr marL="4445" indent="175260">
              <a:lnSpc>
                <a:spcPct val="120000"/>
              </a:lnSpc>
            </a:pPr>
            <a:r>
              <a:rPr sz="5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sz="5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>
                <a:solidFill>
                  <a:srgbClr val="FFFFFF"/>
                </a:solidFill>
                <a:latin typeface="Arial"/>
                <a:cs typeface="Arial"/>
              </a:rPr>
              <a:t>‘Attract</a:t>
            </a:r>
            <a:r>
              <a:rPr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>
                <a:solidFill>
                  <a:srgbClr val="FFFFFF"/>
                </a:solidFill>
                <a:latin typeface="Arial"/>
                <a:cs typeface="Arial"/>
              </a:rPr>
              <a:t>&amp; Inspire’</a:t>
            </a:r>
            <a:r>
              <a:rPr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500" spc="-10">
                <a:solidFill>
                  <a:srgbClr val="FFFFFF"/>
                </a:solidFill>
                <a:latin typeface="Arial"/>
                <a:cs typeface="Arial"/>
              </a:rPr>
              <a:t>‘ED&amp;I’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6567995" y="2531795"/>
            <a:ext cx="757555" cy="385445"/>
            <a:chOff x="6567995" y="2531795"/>
            <a:chExt cx="757555" cy="385445"/>
          </a:xfrm>
        </p:grpSpPr>
        <p:sp>
          <p:nvSpPr>
            <p:cNvPr id="98" name="object 98"/>
            <p:cNvSpPr/>
            <p:nvPr/>
          </p:nvSpPr>
          <p:spPr>
            <a:xfrm>
              <a:off x="6574345" y="2538145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74345" y="2538145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6607250" y="2604330"/>
            <a:ext cx="679450" cy="2228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08585" marR="5080" indent="-96520">
              <a:lnSpc>
                <a:spcPts val="720"/>
              </a:lnSpc>
              <a:spcBef>
                <a:spcPts val="220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Sector</a:t>
            </a:r>
            <a:r>
              <a:rPr sz="700" spc="-2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Attraction</a:t>
            </a:r>
            <a:r>
              <a:rPr sz="700" spc="5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&amp;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Retention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429754" y="2527363"/>
            <a:ext cx="757555" cy="385445"/>
            <a:chOff x="7429754" y="2527363"/>
            <a:chExt cx="757555" cy="385445"/>
          </a:xfrm>
        </p:grpSpPr>
        <p:sp>
          <p:nvSpPr>
            <p:cNvPr id="102" name="object 102"/>
            <p:cNvSpPr/>
            <p:nvPr/>
          </p:nvSpPr>
          <p:spPr>
            <a:xfrm>
              <a:off x="7436104" y="2533713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436104" y="2533713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7458335" y="2599904"/>
            <a:ext cx="701040" cy="2228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4450" marR="5080" indent="-32384">
              <a:lnSpc>
                <a:spcPts val="720"/>
              </a:lnSpc>
              <a:spcBef>
                <a:spcPts val="220"/>
              </a:spcBef>
            </a:pPr>
            <a:r>
              <a:rPr sz="700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Energy</a:t>
            </a:r>
            <a:r>
              <a:rPr sz="700" spc="-5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&amp;</a:t>
            </a:r>
            <a:r>
              <a:rPr sz="700" spc="-20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Utilities</a:t>
            </a:r>
            <a:r>
              <a:rPr sz="700" spc="500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Careers</a:t>
            </a:r>
            <a:r>
              <a:rPr sz="700" spc="5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&amp;</a:t>
            </a:r>
            <a:r>
              <a:rPr sz="700" spc="-20">
                <a:solidFill>
                  <a:srgbClr val="292B2A"/>
                </a:solidFill>
                <a:latin typeface="Arial"/>
                <a:cs typeface="Arial"/>
                <a:hlinkClick r:id="rId2" action="ppaction://hlinksldjump"/>
              </a:rPr>
              <a:t> Jobs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8229104" y="2531795"/>
            <a:ext cx="757555" cy="385445"/>
            <a:chOff x="8229104" y="2531795"/>
            <a:chExt cx="757555" cy="385445"/>
          </a:xfrm>
        </p:grpSpPr>
        <p:sp>
          <p:nvSpPr>
            <p:cNvPr id="106" name="object 106"/>
            <p:cNvSpPr/>
            <p:nvPr/>
          </p:nvSpPr>
          <p:spPr>
            <a:xfrm>
              <a:off x="8235454" y="2538145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744562" y="0"/>
                  </a:moveTo>
                  <a:lnTo>
                    <a:pt x="0" y="0"/>
                  </a:lnTo>
                  <a:lnTo>
                    <a:pt x="0" y="372275"/>
                  </a:lnTo>
                  <a:lnTo>
                    <a:pt x="744562" y="372275"/>
                  </a:lnTo>
                  <a:lnTo>
                    <a:pt x="7445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235454" y="2538145"/>
              <a:ext cx="744855" cy="372745"/>
            </a:xfrm>
            <a:custGeom>
              <a:avLst/>
              <a:gdLst/>
              <a:ahLst/>
              <a:cxnLst/>
              <a:rect l="l" t="t" r="r" b="b"/>
              <a:pathLst>
                <a:path w="744854" h="372744">
                  <a:moveTo>
                    <a:pt x="0" y="0"/>
                  </a:moveTo>
                  <a:lnTo>
                    <a:pt x="744562" y="0"/>
                  </a:lnTo>
                  <a:lnTo>
                    <a:pt x="744562" y="372275"/>
                  </a:lnTo>
                  <a:lnTo>
                    <a:pt x="0" y="3722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8317162" y="2650336"/>
            <a:ext cx="5848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ED&amp;I</a:t>
            </a:r>
            <a:r>
              <a:rPr sz="700" spc="-1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700" spc="-1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Strategy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761080" y="3913930"/>
            <a:ext cx="496570" cy="956944"/>
            <a:chOff x="2761080" y="3913930"/>
            <a:chExt cx="496570" cy="956944"/>
          </a:xfrm>
        </p:grpSpPr>
        <p:sp>
          <p:nvSpPr>
            <p:cNvPr id="110" name="object 110"/>
            <p:cNvSpPr/>
            <p:nvPr/>
          </p:nvSpPr>
          <p:spPr>
            <a:xfrm>
              <a:off x="2770605" y="3923455"/>
              <a:ext cx="424180" cy="910590"/>
            </a:xfrm>
            <a:custGeom>
              <a:avLst/>
              <a:gdLst/>
              <a:ahLst/>
              <a:cxnLst/>
              <a:rect l="l" t="t" r="r" b="b"/>
              <a:pathLst>
                <a:path w="424180" h="910589">
                  <a:moveTo>
                    <a:pt x="0" y="0"/>
                  </a:moveTo>
                  <a:lnTo>
                    <a:pt x="0" y="910183"/>
                  </a:lnTo>
                  <a:lnTo>
                    <a:pt x="423633" y="910183"/>
                  </a:lnTo>
                </a:path>
              </a:pathLst>
            </a:custGeom>
            <a:ln w="19050">
              <a:solidFill>
                <a:srgbClr val="292B2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178630" y="4794669"/>
              <a:ext cx="79375" cy="76200"/>
            </a:xfrm>
            <a:custGeom>
              <a:avLst/>
              <a:gdLst/>
              <a:ahLst/>
              <a:cxnLst/>
              <a:rect l="l" t="t" r="r" b="b"/>
              <a:pathLst>
                <a:path w="79375" h="76200">
                  <a:moveTo>
                    <a:pt x="5892" y="0"/>
                  </a:moveTo>
                  <a:lnTo>
                    <a:pt x="0" y="75971"/>
                  </a:lnTo>
                  <a:lnTo>
                    <a:pt x="78917" y="43878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292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2898221" y="4676108"/>
            <a:ext cx="223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>
                <a:latin typeface="Arial"/>
                <a:cs typeface="Arial"/>
              </a:rPr>
              <a:t>EfW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38493" y="866508"/>
            <a:ext cx="246379" cy="1569720"/>
            <a:chOff x="138493" y="866508"/>
            <a:chExt cx="246379" cy="1569720"/>
          </a:xfrm>
        </p:grpSpPr>
        <p:sp>
          <p:nvSpPr>
            <p:cNvPr id="114" name="object 114"/>
            <p:cNvSpPr/>
            <p:nvPr/>
          </p:nvSpPr>
          <p:spPr>
            <a:xfrm>
              <a:off x="138493" y="866508"/>
              <a:ext cx="246379" cy="198120"/>
            </a:xfrm>
            <a:custGeom>
              <a:avLst/>
              <a:gdLst/>
              <a:ahLst/>
              <a:cxnLst/>
              <a:rect l="l" t="t" r="r" b="b"/>
              <a:pathLst>
                <a:path w="246379" h="198119">
                  <a:moveTo>
                    <a:pt x="246037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46037" y="198120"/>
                  </a:lnTo>
                  <a:lnTo>
                    <a:pt x="246037" y="0"/>
                  </a:lnTo>
                  <a:close/>
                </a:path>
              </a:pathLst>
            </a:custGeom>
            <a:solidFill>
              <a:srgbClr val="002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8493" y="1064628"/>
              <a:ext cx="246379" cy="198120"/>
            </a:xfrm>
            <a:custGeom>
              <a:avLst/>
              <a:gdLst/>
              <a:ahLst/>
              <a:cxnLst/>
              <a:rect l="l" t="t" r="r" b="b"/>
              <a:pathLst>
                <a:path w="246379" h="198119">
                  <a:moveTo>
                    <a:pt x="246037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46037" y="198120"/>
                  </a:lnTo>
                  <a:lnTo>
                    <a:pt x="24603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8493" y="1262748"/>
              <a:ext cx="246379" cy="304800"/>
            </a:xfrm>
            <a:custGeom>
              <a:avLst/>
              <a:gdLst/>
              <a:ahLst/>
              <a:cxnLst/>
              <a:rect l="l" t="t" r="r" b="b"/>
              <a:pathLst>
                <a:path w="246379" h="304800">
                  <a:moveTo>
                    <a:pt x="246037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46037" y="304800"/>
                  </a:lnTo>
                  <a:lnTo>
                    <a:pt x="24603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8493" y="1567548"/>
              <a:ext cx="246379" cy="198120"/>
            </a:xfrm>
            <a:custGeom>
              <a:avLst/>
              <a:gdLst/>
              <a:ahLst/>
              <a:cxnLst/>
              <a:rect l="l" t="t" r="r" b="b"/>
              <a:pathLst>
                <a:path w="246379" h="198119">
                  <a:moveTo>
                    <a:pt x="246037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46037" y="198120"/>
                  </a:lnTo>
                  <a:lnTo>
                    <a:pt x="24603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8493" y="1765668"/>
              <a:ext cx="246379" cy="198120"/>
            </a:xfrm>
            <a:custGeom>
              <a:avLst/>
              <a:gdLst/>
              <a:ahLst/>
              <a:cxnLst/>
              <a:rect l="l" t="t" r="r" b="b"/>
              <a:pathLst>
                <a:path w="246379" h="198119">
                  <a:moveTo>
                    <a:pt x="246037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246037" y="198119"/>
                  </a:lnTo>
                  <a:lnTo>
                    <a:pt x="246037" y="0"/>
                  </a:lnTo>
                  <a:close/>
                </a:path>
              </a:pathLst>
            </a:custGeom>
            <a:solidFill>
              <a:srgbClr val="B9B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8493" y="1963788"/>
              <a:ext cx="246379" cy="274320"/>
            </a:xfrm>
            <a:custGeom>
              <a:avLst/>
              <a:gdLst/>
              <a:ahLst/>
              <a:cxnLst/>
              <a:rect l="l" t="t" r="r" b="b"/>
              <a:pathLst>
                <a:path w="246379" h="274319">
                  <a:moveTo>
                    <a:pt x="246037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6037" y="274319"/>
                  </a:lnTo>
                  <a:lnTo>
                    <a:pt x="246037" y="0"/>
                  </a:lnTo>
                  <a:close/>
                </a:path>
              </a:pathLst>
            </a:custGeom>
            <a:solidFill>
              <a:srgbClr val="F18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8493" y="2238108"/>
              <a:ext cx="246379" cy="198120"/>
            </a:xfrm>
            <a:custGeom>
              <a:avLst/>
              <a:gdLst/>
              <a:ahLst/>
              <a:cxnLst/>
              <a:rect l="l" t="t" r="r" b="b"/>
              <a:pathLst>
                <a:path w="246379" h="198119">
                  <a:moveTo>
                    <a:pt x="246037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246037" y="198119"/>
                  </a:lnTo>
                  <a:lnTo>
                    <a:pt x="246037" y="0"/>
                  </a:lnTo>
                  <a:close/>
                </a:path>
              </a:pathLst>
            </a:custGeom>
            <a:solidFill>
              <a:srgbClr val="002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444220" y="919071"/>
          <a:ext cx="1493520" cy="1466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955">
                <a:tc>
                  <a:txBody>
                    <a:bodyPr/>
                    <a:lstStyle/>
                    <a:p>
                      <a:pPr marL="31750">
                        <a:lnSpc>
                          <a:spcPts val="770"/>
                        </a:lnSpc>
                      </a:pPr>
                      <a:r>
                        <a:rPr sz="700" spc="-10">
                          <a:latin typeface="Arial"/>
                          <a:cs typeface="Arial"/>
                        </a:rPr>
                        <a:t>Industries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 spc="-10">
                          <a:latin typeface="Arial"/>
                          <a:cs typeface="Arial"/>
                        </a:rPr>
                        <a:t>2020-</a:t>
                      </a:r>
                      <a:r>
                        <a:rPr sz="700">
                          <a:latin typeface="Arial"/>
                          <a:cs typeface="Arial"/>
                        </a:rPr>
                        <a:t>25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Skills</a:t>
                      </a:r>
                      <a:r>
                        <a:rPr sz="7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Strategy</a:t>
                      </a:r>
                      <a:r>
                        <a:rPr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Priority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31750" marR="109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 spc="-10">
                          <a:latin typeface="Arial"/>
                          <a:cs typeface="Arial"/>
                        </a:rPr>
                        <a:t>Project/activity</a:t>
                      </a:r>
                      <a:r>
                        <a:rPr sz="700" spc="5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deliver</a:t>
                      </a:r>
                      <a:r>
                        <a:rPr sz="7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against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Priorities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EUS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Network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Task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Finish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National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Skills</a:t>
                      </a:r>
                      <a:r>
                        <a:rPr sz="7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Academy for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Power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31750">
                        <a:lnSpc>
                          <a:spcPts val="745"/>
                        </a:lnSpc>
                        <a:spcBef>
                          <a:spcPts val="620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National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Skills</a:t>
                      </a:r>
                      <a:r>
                        <a:rPr sz="7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Academy for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Gas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22" name="object 122"/>
          <p:cNvGrpSpPr/>
          <p:nvPr/>
        </p:nvGrpSpPr>
        <p:grpSpPr>
          <a:xfrm>
            <a:off x="1186403" y="1017844"/>
            <a:ext cx="7935595" cy="2885440"/>
            <a:chOff x="1186403" y="1017844"/>
            <a:chExt cx="7935595" cy="2885440"/>
          </a:xfrm>
        </p:grpSpPr>
        <p:sp>
          <p:nvSpPr>
            <p:cNvPr id="123" name="object 123"/>
            <p:cNvSpPr/>
            <p:nvPr/>
          </p:nvSpPr>
          <p:spPr>
            <a:xfrm>
              <a:off x="1195928" y="3228806"/>
              <a:ext cx="6953884" cy="0"/>
            </a:xfrm>
            <a:custGeom>
              <a:avLst/>
              <a:gdLst/>
              <a:ahLst/>
              <a:cxnLst/>
              <a:rect l="l" t="t" r="r" b="b"/>
              <a:pathLst>
                <a:path w="6953884">
                  <a:moveTo>
                    <a:pt x="0" y="0"/>
                  </a:moveTo>
                  <a:lnTo>
                    <a:pt x="6953834" y="0"/>
                  </a:lnTo>
                </a:path>
              </a:pathLst>
            </a:custGeom>
            <a:ln w="190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55145" y="3235844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90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072148" y="3020068"/>
              <a:ext cx="0" cy="20256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0" y="202311"/>
                  </a:lnTo>
                </a:path>
              </a:pathLst>
            </a:custGeom>
            <a:ln w="190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50213" y="2932936"/>
              <a:ext cx="3592829" cy="93980"/>
            </a:xfrm>
            <a:custGeom>
              <a:avLst/>
              <a:gdLst/>
              <a:ahLst/>
              <a:cxnLst/>
              <a:rect l="l" t="t" r="r" b="b"/>
              <a:pathLst>
                <a:path w="3592829" h="93980">
                  <a:moveTo>
                    <a:pt x="3592588" y="0"/>
                  </a:moveTo>
                  <a:lnTo>
                    <a:pt x="3591975" y="36464"/>
                  </a:lnTo>
                  <a:lnTo>
                    <a:pt x="3590302" y="66240"/>
                  </a:lnTo>
                  <a:lnTo>
                    <a:pt x="3587820" y="86314"/>
                  </a:lnTo>
                  <a:lnTo>
                    <a:pt x="3584778" y="93675"/>
                  </a:lnTo>
                  <a:lnTo>
                    <a:pt x="7797" y="93675"/>
                  </a:lnTo>
                  <a:lnTo>
                    <a:pt x="4763" y="86314"/>
                  </a:lnTo>
                  <a:lnTo>
                    <a:pt x="2284" y="66240"/>
                  </a:lnTo>
                  <a:lnTo>
                    <a:pt x="612" y="364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5791" y="1017844"/>
              <a:ext cx="748664" cy="21526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4220" y="3239875"/>
              <a:ext cx="668654" cy="21526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5025" y="3243039"/>
              <a:ext cx="966977" cy="207385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493522" y="3492880"/>
              <a:ext cx="821055" cy="410845"/>
            </a:xfrm>
            <a:custGeom>
              <a:avLst/>
              <a:gdLst/>
              <a:ahLst/>
              <a:cxnLst/>
              <a:rect l="l" t="t" r="r" b="b"/>
              <a:pathLst>
                <a:path w="821054" h="410845">
                  <a:moveTo>
                    <a:pt x="820750" y="0"/>
                  </a:moveTo>
                  <a:lnTo>
                    <a:pt x="0" y="0"/>
                  </a:lnTo>
                  <a:lnTo>
                    <a:pt x="0" y="410375"/>
                  </a:lnTo>
                  <a:lnTo>
                    <a:pt x="820750" y="410375"/>
                  </a:lnTo>
                  <a:lnTo>
                    <a:pt x="820750" y="0"/>
                  </a:lnTo>
                  <a:close/>
                </a:path>
              </a:pathLst>
            </a:custGeom>
            <a:solidFill>
              <a:srgbClr val="A7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6511458" y="3515818"/>
            <a:ext cx="782955" cy="3467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" algn="ctr">
              <a:lnSpc>
                <a:spcPct val="90000"/>
              </a:lnSpc>
              <a:spcBef>
                <a:spcPts val="195"/>
              </a:spcBef>
            </a:pPr>
            <a:r>
              <a:rPr sz="750">
                <a:solidFill>
                  <a:srgbClr val="383939"/>
                </a:solidFill>
                <a:latin typeface="Arial"/>
                <a:cs typeface="Arial"/>
              </a:rPr>
              <a:t>DESNZ</a:t>
            </a:r>
            <a:r>
              <a:rPr sz="750" spc="-25">
                <a:solidFill>
                  <a:srgbClr val="383939"/>
                </a:solidFill>
                <a:latin typeface="Arial"/>
                <a:cs typeface="Arial"/>
              </a:rPr>
              <a:t> </a:t>
            </a:r>
            <a:r>
              <a:rPr sz="750" spc="-10">
                <a:solidFill>
                  <a:srgbClr val="383939"/>
                </a:solidFill>
                <a:latin typeface="Arial"/>
                <a:cs typeface="Arial"/>
              </a:rPr>
              <a:t>Smart Metering </a:t>
            </a:r>
            <a:r>
              <a:rPr sz="750">
                <a:solidFill>
                  <a:srgbClr val="383939"/>
                </a:solidFill>
                <a:latin typeface="Arial"/>
                <a:cs typeface="Arial"/>
              </a:rPr>
              <a:t>Operations</a:t>
            </a:r>
            <a:r>
              <a:rPr sz="750" spc="-45">
                <a:solidFill>
                  <a:srgbClr val="383939"/>
                </a:solidFill>
                <a:latin typeface="Arial"/>
                <a:cs typeface="Arial"/>
              </a:rPr>
              <a:t> </a:t>
            </a:r>
            <a:r>
              <a:rPr sz="750" spc="-10">
                <a:solidFill>
                  <a:srgbClr val="383939"/>
                </a:solidFill>
                <a:latin typeface="Arial"/>
                <a:cs typeface="Arial"/>
              </a:rPr>
              <a:t>Group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942454" y="2591346"/>
            <a:ext cx="7217409" cy="1682750"/>
            <a:chOff x="942454" y="2591346"/>
            <a:chExt cx="7217409" cy="1682750"/>
          </a:xfrm>
        </p:grpSpPr>
        <p:pic>
          <p:nvPicPr>
            <p:cNvPr id="133" name="object 1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7986" y="3525218"/>
              <a:ext cx="402323" cy="302548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195928" y="3222372"/>
              <a:ext cx="0" cy="242570"/>
            </a:xfrm>
            <a:custGeom>
              <a:avLst/>
              <a:gdLst/>
              <a:ahLst/>
              <a:cxnLst/>
              <a:rect l="l" t="t" r="r" b="b"/>
              <a:pathLst>
                <a:path h="242570">
                  <a:moveTo>
                    <a:pt x="0" y="0"/>
                  </a:moveTo>
                  <a:lnTo>
                    <a:pt x="0" y="242074"/>
                  </a:lnTo>
                </a:path>
              </a:pathLst>
            </a:custGeom>
            <a:ln w="190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45133" y="3228997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0"/>
                  </a:moveTo>
                  <a:lnTo>
                    <a:pt x="0" y="235445"/>
                  </a:lnTo>
                </a:path>
              </a:pathLst>
            </a:custGeom>
            <a:ln w="190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149766" y="3228806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545"/>
                  </a:lnTo>
                </a:path>
              </a:pathLst>
            </a:custGeom>
            <a:ln w="1905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390309" y="3966752"/>
              <a:ext cx="513715" cy="297815"/>
            </a:xfrm>
            <a:custGeom>
              <a:avLst/>
              <a:gdLst/>
              <a:ahLst/>
              <a:cxnLst/>
              <a:rect l="l" t="t" r="r" b="b"/>
              <a:pathLst>
                <a:path w="513715" h="297814">
                  <a:moveTo>
                    <a:pt x="0" y="297687"/>
                  </a:moveTo>
                  <a:lnTo>
                    <a:pt x="513575" y="297687"/>
                  </a:lnTo>
                  <a:lnTo>
                    <a:pt x="513575" y="0"/>
                  </a:lnTo>
                </a:path>
              </a:pathLst>
            </a:custGeom>
            <a:ln w="19050">
              <a:solidFill>
                <a:srgbClr val="292B2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865787" y="390324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199"/>
                  </a:lnTo>
                  <a:lnTo>
                    <a:pt x="76200" y="7619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92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2454" y="2591346"/>
              <a:ext cx="772045" cy="25991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8456" y="2938603"/>
              <a:ext cx="730408" cy="243625"/>
            </a:xfrm>
            <a:prstGeom prst="rect">
              <a:avLst/>
            </a:prstGeom>
          </p:spPr>
        </p:pic>
      </p:grp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217238" y="181074"/>
            <a:ext cx="5650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Delivering</a:t>
            </a:r>
            <a:r>
              <a:rPr sz="2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2020-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25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WRSS</a:t>
            </a:r>
            <a:r>
              <a:rPr sz="2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Priorities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794" y="1937504"/>
            <a:ext cx="1938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Item</a:t>
            </a:r>
            <a:r>
              <a:rPr sz="22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794" y="2541026"/>
            <a:ext cx="5962650" cy="104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Delivery</a:t>
            </a:r>
            <a:r>
              <a:rPr sz="22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Board</a:t>
            </a:r>
            <a:r>
              <a:rPr sz="22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Update:</a:t>
            </a:r>
            <a:r>
              <a:rPr sz="22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Competence</a:t>
            </a:r>
            <a:r>
              <a:rPr sz="22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&amp;</a:t>
            </a:r>
            <a:r>
              <a:rPr sz="22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2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Steve</a:t>
            </a:r>
            <a:r>
              <a:rPr sz="1600" spc="-25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00471F"/>
                </a:solidFill>
                <a:latin typeface="Arial"/>
                <a:cs typeface="Arial"/>
              </a:rPr>
              <a:t>Barrett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1" y="4758420"/>
            <a:ext cx="5346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6807" y="4758420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29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Introduction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1228661"/>
            <a:ext cx="7999730" cy="34544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03200" marR="579755" indent="-190500">
              <a:lnSpc>
                <a:spcPts val="1250"/>
              </a:lnSpc>
              <a:spcBef>
                <a:spcPts val="39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300">
                <a:latin typeface="Arial"/>
                <a:cs typeface="Arial"/>
              </a:rPr>
              <a:t>This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 spc="-20">
                <a:latin typeface="Arial"/>
                <a:cs typeface="Arial"/>
              </a:rPr>
              <a:t>pre-</a:t>
            </a:r>
            <a:r>
              <a:rPr sz="1300">
                <a:latin typeface="Arial"/>
                <a:cs typeface="Arial"/>
              </a:rPr>
              <a:t>read provides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key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context,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updates,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analysis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inform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CEO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Council,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ahead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of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 spc="-25">
                <a:latin typeface="Arial"/>
                <a:cs typeface="Arial"/>
              </a:rPr>
              <a:t>the </a:t>
            </a:r>
            <a:r>
              <a:rPr sz="1300">
                <a:latin typeface="Arial"/>
                <a:cs typeface="Arial"/>
              </a:rPr>
              <a:t>upcoming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meeting.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Clr>
                <a:srgbClr val="00B82E"/>
              </a:buClr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203200" marR="5080" indent="-190500">
              <a:lnSpc>
                <a:spcPts val="1250"/>
              </a:lnSpc>
              <a:spcBef>
                <a:spcPts val="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300">
                <a:latin typeface="Arial"/>
                <a:cs typeface="Arial"/>
              </a:rPr>
              <a:t>Its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purpose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is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ensure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members</a:t>
            </a:r>
            <a:r>
              <a:rPr sz="1300" spc="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are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fully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briefed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advance,</a:t>
            </a:r>
            <a:r>
              <a:rPr sz="1300" spc="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so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that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meeting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time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can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used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effectively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5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discuss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implications,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resolve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issues,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agree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clear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actions.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Clr>
                <a:srgbClr val="00B82E"/>
              </a:buClr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203200" marR="342900" indent="-190500">
              <a:lnSpc>
                <a:spcPts val="1250"/>
              </a:lnSpc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300">
                <a:latin typeface="Arial"/>
                <a:cs typeface="Arial"/>
              </a:rPr>
              <a:t>Council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Members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are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asked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review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information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ahead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of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meeting.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Discussions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will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assume </a:t>
            </a:r>
            <a:r>
              <a:rPr sz="1300">
                <a:latin typeface="Arial"/>
                <a:cs typeface="Arial"/>
              </a:rPr>
              <a:t>familiarity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with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content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help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ensure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focused,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informed,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efficient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meeting,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enabling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timely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 spc="-25">
                <a:latin typeface="Arial"/>
                <a:cs typeface="Arial"/>
              </a:rPr>
              <a:t>and </a:t>
            </a:r>
            <a:r>
              <a:rPr sz="1300">
                <a:latin typeface="Arial"/>
                <a:cs typeface="Arial"/>
              </a:rPr>
              <a:t>confident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decision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making.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Clr>
                <a:srgbClr val="00B82E"/>
              </a:buClr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203200" marR="14604" indent="-190500">
              <a:lnSpc>
                <a:spcPts val="1250"/>
              </a:lnSpc>
              <a:buClr>
                <a:srgbClr val="00B82E"/>
              </a:buClr>
              <a:buChar char="•"/>
              <a:tabLst>
                <a:tab pos="203200" algn="l"/>
                <a:tab pos="5211445" algn="l"/>
              </a:tabLst>
            </a:pPr>
            <a:r>
              <a:rPr sz="1300">
                <a:latin typeface="Arial"/>
                <a:cs typeface="Arial"/>
              </a:rPr>
              <a:t>Note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that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where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indicated:</a:t>
            </a:r>
            <a:r>
              <a:rPr sz="1300">
                <a:latin typeface="Arial"/>
                <a:cs typeface="Arial"/>
              </a:rPr>
              <a:t>	this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information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will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not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covered</a:t>
            </a:r>
            <a:r>
              <a:rPr sz="1300" spc="-25">
                <a:latin typeface="Arial"/>
                <a:cs typeface="Arial"/>
              </a:rPr>
              <a:t> on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 spc="-20">
                <a:latin typeface="Arial"/>
                <a:cs typeface="Arial"/>
              </a:rPr>
              <a:t>day.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  <a:buClr>
                <a:srgbClr val="00B82E"/>
              </a:buClr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5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300">
                <a:latin typeface="Arial"/>
                <a:cs typeface="Arial"/>
              </a:rPr>
              <a:t>Each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agenda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item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is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clearly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categorised </a:t>
            </a:r>
            <a:r>
              <a:rPr sz="1300" spc="-25">
                <a:latin typeface="Arial"/>
                <a:cs typeface="Arial"/>
              </a:rPr>
              <a:t>to:</a:t>
            </a:r>
            <a:endParaRPr sz="130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140"/>
              </a:spcBef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100">
                <a:latin typeface="Arial"/>
                <a:cs typeface="Arial"/>
              </a:rPr>
              <a:t>provide</a:t>
            </a:r>
            <a:r>
              <a:rPr sz="1100" spc="10">
                <a:latin typeface="Arial"/>
                <a:cs typeface="Arial"/>
              </a:rPr>
              <a:t> </a:t>
            </a:r>
            <a:r>
              <a:rPr sz="1100" spc="-10">
                <a:latin typeface="Arial"/>
                <a:cs typeface="Arial"/>
              </a:rPr>
              <a:t>information:</a:t>
            </a:r>
            <a:r>
              <a:rPr sz="1100" spc="-25">
                <a:latin typeface="Arial"/>
                <a:cs typeface="Arial"/>
              </a:rPr>
              <a:t> </a:t>
            </a:r>
            <a:r>
              <a:rPr sz="1100" b="1" i="1" spc="-10">
                <a:latin typeface="Arial"/>
                <a:cs typeface="Arial"/>
              </a:rPr>
              <a:t>‘inform’</a:t>
            </a:r>
            <a:endParaRPr sz="110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130"/>
              </a:spcBef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100">
                <a:latin typeface="Arial"/>
                <a:cs typeface="Arial"/>
              </a:rPr>
              <a:t>gain</a:t>
            </a:r>
            <a:r>
              <a:rPr sz="1100" spc="-30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agreement:</a:t>
            </a:r>
            <a:r>
              <a:rPr sz="1100" spc="-60">
                <a:latin typeface="Arial"/>
                <a:cs typeface="Arial"/>
              </a:rPr>
              <a:t> </a:t>
            </a:r>
            <a:r>
              <a:rPr sz="1100" b="1" i="1" spc="-10">
                <a:latin typeface="Arial"/>
                <a:cs typeface="Arial"/>
              </a:rPr>
              <a:t>‘agree’</a:t>
            </a:r>
            <a:endParaRPr sz="110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145"/>
              </a:spcBef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100">
                <a:latin typeface="Arial"/>
                <a:cs typeface="Arial"/>
              </a:rPr>
              <a:t>gain</a:t>
            </a:r>
            <a:r>
              <a:rPr sz="1100" spc="-45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approval:</a:t>
            </a:r>
            <a:r>
              <a:rPr sz="1100" spc="-40">
                <a:latin typeface="Arial"/>
                <a:cs typeface="Arial"/>
              </a:rPr>
              <a:t> </a:t>
            </a:r>
            <a:r>
              <a:rPr sz="1100" b="1" i="1" spc="-10">
                <a:latin typeface="Arial"/>
                <a:cs typeface="Arial"/>
              </a:rPr>
              <a:t>‘approve’</a:t>
            </a:r>
            <a:endParaRPr sz="11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spcBef>
                <a:spcPts val="75"/>
              </a:spcBef>
            </a:pPr>
            <a:r>
              <a:rPr sz="1300">
                <a:latin typeface="Arial"/>
                <a:cs typeface="Arial"/>
              </a:rPr>
              <a:t>to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support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targeted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discussion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agreement.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8600" y="3142957"/>
            <a:ext cx="2942678" cy="2126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 spc="-25">
                <a:solidFill>
                  <a:srgbClr val="002E6C"/>
                </a:solidFill>
                <a:latin typeface="Arial"/>
                <a:cs typeface="Arial"/>
              </a:rPr>
              <a:t>Cross-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2400" b="1" spc="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288" y="1035036"/>
            <a:ext cx="7884159" cy="373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150495" indent="-190500">
              <a:lnSpc>
                <a:spcPct val="120000"/>
              </a:lnSpc>
              <a:spcBef>
                <a:spcPts val="100"/>
              </a:spcBef>
              <a:buClr>
                <a:srgbClr val="00B82E"/>
              </a:buClr>
              <a:buFont typeface="Arial"/>
              <a:buChar char="•"/>
              <a:tabLst>
                <a:tab pos="203200" algn="l"/>
              </a:tabLst>
            </a:pPr>
            <a:r>
              <a:rPr sz="1400" b="1">
                <a:latin typeface="Arial"/>
                <a:cs typeface="Arial"/>
              </a:rPr>
              <a:t>Standards</a:t>
            </a:r>
            <a:r>
              <a:rPr sz="1400" b="1" spc="-7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Setting</a:t>
            </a:r>
            <a:r>
              <a:rPr sz="1400" b="1" spc="-9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Activity: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Completed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16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Occupation</a:t>
            </a:r>
            <a:r>
              <a:rPr sz="1400" spc="-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profiles,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working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collaboratively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the </a:t>
            </a:r>
            <a:r>
              <a:rPr sz="1400">
                <a:latin typeface="Arial"/>
                <a:cs typeface="Arial"/>
              </a:rPr>
              <a:t>Offshore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Wind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Industry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Council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(OWIC)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Renewable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UK.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Profile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published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awaiting </a:t>
            </a:r>
            <a:r>
              <a:rPr sz="1400">
                <a:latin typeface="Arial"/>
                <a:cs typeface="Arial"/>
              </a:rPr>
              <a:t>development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Energy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&amp;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Utilities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Occupational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Map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DESNZ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funded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Passporting</a:t>
            </a:r>
            <a:r>
              <a:rPr sz="1400" spc="-8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Tool. </a:t>
            </a:r>
            <a:r>
              <a:rPr sz="1400">
                <a:latin typeface="Arial"/>
                <a:cs typeface="Arial"/>
              </a:rPr>
              <a:t>Progressing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Solar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Energy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Occupational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Profiles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throughout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Q1.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Detailed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governance </a:t>
            </a:r>
            <a:r>
              <a:rPr sz="1400">
                <a:latin typeface="Arial"/>
                <a:cs typeface="Arial"/>
              </a:rPr>
              <a:t>procedures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under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development.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03200" marR="5080" indent="-191135">
              <a:lnSpc>
                <a:spcPct val="120000"/>
              </a:lnSpc>
              <a:buClr>
                <a:srgbClr val="00B82E"/>
              </a:buClr>
              <a:buFont typeface="Arial"/>
              <a:buChar char="•"/>
              <a:tabLst>
                <a:tab pos="203200" algn="l"/>
              </a:tabLst>
            </a:pPr>
            <a:r>
              <a:rPr sz="1400" b="1">
                <a:latin typeface="Arial"/>
                <a:cs typeface="Arial"/>
              </a:rPr>
              <a:t>Utilities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Sector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Representative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Organisation: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continuing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implement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USRO,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engaging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closely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Construction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Leadership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Council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(CLC)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CSCS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necessary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standards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required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for </a:t>
            </a:r>
            <a:r>
              <a:rPr sz="1400">
                <a:latin typeface="Arial"/>
                <a:cs typeface="Arial"/>
              </a:rPr>
              <a:t>utilities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occupational-</a:t>
            </a:r>
            <a:r>
              <a:rPr sz="1400">
                <a:latin typeface="Arial"/>
                <a:cs typeface="Arial"/>
              </a:rPr>
              <a:t>related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training,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assessment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registration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activities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carried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out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on </a:t>
            </a:r>
            <a:r>
              <a:rPr sz="1400">
                <a:latin typeface="Arial"/>
                <a:cs typeface="Arial"/>
              </a:rPr>
              <a:t>construction</a:t>
            </a:r>
            <a:r>
              <a:rPr sz="1400" spc="-8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sites.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03200" marR="194945" indent="-190500">
              <a:lnSpc>
                <a:spcPct val="120000"/>
              </a:lnSpc>
              <a:buClr>
                <a:srgbClr val="00B82E"/>
              </a:buClr>
              <a:buFont typeface="Arial"/>
              <a:buChar char="•"/>
              <a:tabLst>
                <a:tab pos="203200" algn="l"/>
              </a:tabLst>
            </a:pPr>
            <a:r>
              <a:rPr sz="1400" b="1" spc="-10">
                <a:latin typeface="Arial"/>
                <a:cs typeface="Arial"/>
              </a:rPr>
              <a:t>Apprenticeship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development</a:t>
            </a:r>
            <a:r>
              <a:rPr sz="1400" spc="-10">
                <a:latin typeface="Arial"/>
                <a:cs typeface="Arial"/>
              </a:rPr>
              <a:t>: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Engineering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Maintenance</a:t>
            </a:r>
            <a:r>
              <a:rPr sz="1400" spc="-7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Technician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-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IfATE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approved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with </a:t>
            </a:r>
            <a:r>
              <a:rPr sz="1400">
                <a:latin typeface="Arial"/>
                <a:cs typeface="Arial"/>
              </a:rPr>
              <a:t>maximum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recommended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funding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£27k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both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single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dual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discipline.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Now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awaiting </a:t>
            </a:r>
            <a:r>
              <a:rPr sz="1400">
                <a:latin typeface="Arial"/>
                <a:cs typeface="Arial"/>
              </a:rPr>
              <a:t>SoS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sign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off.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987" y="475821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739" y="253711"/>
            <a:ext cx="336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Power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Industry</a:t>
            </a:r>
            <a:r>
              <a:rPr sz="2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880" y="886616"/>
            <a:ext cx="8576945" cy="423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marR="95250" indent="-190500">
              <a:lnSpc>
                <a:spcPct val="100000"/>
              </a:lnSpc>
              <a:spcBef>
                <a:spcPts val="105"/>
              </a:spcBef>
              <a:buClr>
                <a:srgbClr val="00B82E"/>
              </a:buClr>
              <a:buFont typeface="Arial"/>
              <a:buChar char="•"/>
              <a:tabLst>
                <a:tab pos="203200" algn="l"/>
              </a:tabLst>
            </a:pPr>
            <a:r>
              <a:rPr sz="1400" b="1">
                <a:latin typeface="Arial"/>
                <a:cs typeface="Arial"/>
              </a:rPr>
              <a:t>NSAP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Strategy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Group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continues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oversee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activity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through</a:t>
            </a:r>
            <a:r>
              <a:rPr sz="1400" spc="-8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Transmission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&amp;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Distribution,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Smart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Metering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Generation</a:t>
            </a:r>
            <a:endParaRPr sz="140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405"/>
              </a:spcBef>
              <a:buClr>
                <a:srgbClr val="00B82E"/>
              </a:buClr>
              <a:buFont typeface="Arial"/>
              <a:buChar char="•"/>
              <a:tabLst>
                <a:tab pos="583565" algn="l"/>
              </a:tabLst>
            </a:pPr>
            <a:r>
              <a:rPr sz="1400" b="1">
                <a:latin typeface="Arial"/>
                <a:cs typeface="Arial"/>
              </a:rPr>
              <a:t>Power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Generation</a:t>
            </a:r>
            <a:r>
              <a:rPr sz="1400" b="1" spc="-6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Network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Group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supporting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activity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across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Solar,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Wind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Thermal</a:t>
            </a:r>
            <a:endParaRPr sz="1400">
              <a:latin typeface="Arial"/>
              <a:cs typeface="Arial"/>
            </a:endParaRPr>
          </a:p>
          <a:p>
            <a:pPr marL="964565" lvl="2" indent="-1898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Char char="•"/>
              <a:tabLst>
                <a:tab pos="964565" algn="l"/>
              </a:tabLst>
            </a:pPr>
            <a:r>
              <a:rPr sz="1400">
                <a:latin typeface="Arial"/>
                <a:cs typeface="Arial"/>
              </a:rPr>
              <a:t>MoU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place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RenewableUK,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discussions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Scottish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Renewables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support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skills</a:t>
            </a:r>
            <a:endParaRPr sz="1400">
              <a:latin typeface="Arial"/>
              <a:cs typeface="Arial"/>
            </a:endParaRPr>
          </a:p>
          <a:p>
            <a:pPr marL="964565" lvl="2" indent="-189865">
              <a:lnSpc>
                <a:spcPct val="100000"/>
              </a:lnSpc>
              <a:spcBef>
                <a:spcPts val="400"/>
              </a:spcBef>
              <a:buClr>
                <a:srgbClr val="00B82E"/>
              </a:buClr>
              <a:buChar char="•"/>
              <a:tabLst>
                <a:tab pos="964565" algn="l"/>
              </a:tabLst>
            </a:pPr>
            <a:r>
              <a:rPr sz="1400">
                <a:latin typeface="Arial"/>
                <a:cs typeface="Arial"/>
              </a:rPr>
              <a:t>MoU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place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Solar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Energy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UK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working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Occupational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Mapping</a:t>
            </a:r>
            <a:endParaRPr sz="1400">
              <a:latin typeface="Arial"/>
              <a:cs typeface="Arial"/>
            </a:endParaRPr>
          </a:p>
          <a:p>
            <a:pPr marL="964565" lvl="2" indent="-189865">
              <a:lnSpc>
                <a:spcPct val="100000"/>
              </a:lnSpc>
              <a:spcBef>
                <a:spcPts val="405"/>
              </a:spcBef>
              <a:buClr>
                <a:srgbClr val="00B82E"/>
              </a:buClr>
              <a:buChar char="•"/>
              <a:tabLst>
                <a:tab pos="964565" algn="l"/>
              </a:tabLst>
            </a:pPr>
            <a:r>
              <a:rPr sz="1400">
                <a:latin typeface="Arial"/>
                <a:cs typeface="Arial"/>
              </a:rPr>
              <a:t>Occupational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Mapping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project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completed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RenewableUK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priority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roles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industry</a:t>
            </a:r>
            <a:endParaRPr sz="14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495"/>
              </a:spcBef>
              <a:buClr>
                <a:srgbClr val="00B82E"/>
              </a:buClr>
              <a:buFont typeface="Arial"/>
              <a:buChar char="•"/>
              <a:tabLst>
                <a:tab pos="202565" algn="l"/>
              </a:tabLst>
            </a:pPr>
            <a:r>
              <a:rPr sz="1400" b="1" spc="-10">
                <a:latin typeface="Arial"/>
                <a:cs typeface="Arial"/>
              </a:rPr>
              <a:t>Apprenticeship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Development:</a:t>
            </a:r>
            <a:endParaRPr sz="1400">
              <a:latin typeface="Arial"/>
              <a:cs typeface="Arial"/>
            </a:endParaRPr>
          </a:p>
          <a:p>
            <a:pPr marL="584200" marR="127635" indent="-190500">
              <a:lnSpc>
                <a:spcPct val="100000"/>
              </a:lnSpc>
              <a:spcBef>
                <a:spcPts val="500"/>
              </a:spcBef>
              <a:buClr>
                <a:srgbClr val="00B82E"/>
              </a:buClr>
              <a:buFont typeface="Wingdings"/>
              <a:buChar char=""/>
              <a:tabLst>
                <a:tab pos="584200" algn="l"/>
              </a:tabLst>
            </a:pPr>
            <a:r>
              <a:rPr sz="1400" b="1">
                <a:latin typeface="Arial"/>
                <a:cs typeface="Arial"/>
              </a:rPr>
              <a:t>Dual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Fuel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Smart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Meter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Installer:</a:t>
            </a:r>
            <a:r>
              <a:rPr sz="1400" b="1" spc="-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Typical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duration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now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SE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webpage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showing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as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8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months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rather </a:t>
            </a:r>
            <a:r>
              <a:rPr sz="1400">
                <a:latin typeface="Arial"/>
                <a:cs typeface="Arial"/>
              </a:rPr>
              <a:t>than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existing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14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month.</a:t>
            </a:r>
            <a:endParaRPr sz="1400">
              <a:latin typeface="Arial"/>
              <a:cs typeface="Arial"/>
            </a:endParaRPr>
          </a:p>
          <a:p>
            <a:pPr marL="583565" marR="5080" indent="-190500">
              <a:lnSpc>
                <a:spcPct val="100000"/>
              </a:lnSpc>
              <a:spcBef>
                <a:spcPts val="505"/>
              </a:spcBef>
              <a:buClr>
                <a:srgbClr val="00B82E"/>
              </a:buClr>
              <a:buFont typeface="Wingdings"/>
              <a:buChar char=""/>
              <a:tabLst>
                <a:tab pos="583565" algn="l"/>
              </a:tabLst>
            </a:pPr>
            <a:r>
              <a:rPr sz="1400" b="1">
                <a:latin typeface="Arial"/>
                <a:cs typeface="Arial"/>
              </a:rPr>
              <a:t>Wind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20">
                <a:latin typeface="Arial"/>
                <a:cs typeface="Arial"/>
              </a:rPr>
              <a:t>Turbine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Maintenance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-20">
                <a:latin typeface="Arial"/>
                <a:cs typeface="Arial"/>
              </a:rPr>
              <a:t>Technician: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Content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50">
                <a:latin typeface="Arial"/>
                <a:cs typeface="Arial"/>
              </a:rPr>
              <a:t>EPA</a:t>
            </a:r>
            <a:r>
              <a:rPr sz="1400" spc="-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methods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agreed.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Waiting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SE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55">
                <a:latin typeface="Arial"/>
                <a:cs typeface="Arial"/>
              </a:rPr>
              <a:t>EPA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plan </a:t>
            </a:r>
            <a:r>
              <a:rPr sz="1400" spc="-10">
                <a:latin typeface="Arial"/>
                <a:cs typeface="Arial"/>
              </a:rPr>
              <a:t>template.</a:t>
            </a:r>
            <a:r>
              <a:rPr sz="1400" spc="-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Aiming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submit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9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July,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otherwise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submit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3</a:t>
            </a:r>
            <a:r>
              <a:rPr sz="1400" spc="-20">
                <a:latin typeface="Arial"/>
                <a:cs typeface="Arial"/>
              </a:rPr>
              <a:t> Sep.</a:t>
            </a:r>
            <a:endParaRPr sz="1400">
              <a:latin typeface="Arial"/>
              <a:cs typeface="Arial"/>
            </a:endParaRPr>
          </a:p>
          <a:p>
            <a:pPr marL="584200" marR="104775" indent="-190500">
              <a:lnSpc>
                <a:spcPct val="100000"/>
              </a:lnSpc>
              <a:spcBef>
                <a:spcPts val="495"/>
              </a:spcBef>
              <a:buClr>
                <a:srgbClr val="00B82E"/>
              </a:buClr>
              <a:buFont typeface="Wingdings"/>
              <a:buChar char=""/>
              <a:tabLst>
                <a:tab pos="584200" algn="l"/>
              </a:tabLst>
            </a:pPr>
            <a:r>
              <a:rPr sz="1400" b="1">
                <a:latin typeface="Arial"/>
                <a:cs typeface="Arial"/>
              </a:rPr>
              <a:t>XLPE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Cable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Jointing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(for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IDNOs)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L2/3: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Route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panel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approved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formation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trailblazer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group.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First </a:t>
            </a:r>
            <a:r>
              <a:rPr sz="1400">
                <a:latin typeface="Arial"/>
                <a:cs typeface="Arial"/>
              </a:rPr>
              <a:t>meeting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held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30</a:t>
            </a:r>
            <a:r>
              <a:rPr sz="1400" spc="-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April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develop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occupational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proposal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identify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content.</a:t>
            </a:r>
            <a:endParaRPr sz="1400">
              <a:latin typeface="Arial"/>
              <a:cs typeface="Arial"/>
            </a:endParaRPr>
          </a:p>
          <a:p>
            <a:pPr marL="583565" marR="112395" indent="-190500">
              <a:lnSpc>
                <a:spcPct val="100000"/>
              </a:lnSpc>
              <a:spcBef>
                <a:spcPts val="500"/>
              </a:spcBef>
              <a:buClr>
                <a:srgbClr val="00B82E"/>
              </a:buClr>
              <a:buFont typeface="Wingdings"/>
              <a:buChar char=""/>
              <a:tabLst>
                <a:tab pos="583565" algn="l"/>
              </a:tabLst>
            </a:pPr>
            <a:r>
              <a:rPr sz="1400" b="1">
                <a:latin typeface="Arial"/>
                <a:cs typeface="Arial"/>
              </a:rPr>
              <a:t>EPNE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Level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4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–</a:t>
            </a:r>
            <a:r>
              <a:rPr sz="1400" spc="-8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Asset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Management,</a:t>
            </a:r>
            <a:r>
              <a:rPr sz="1400" b="1" spc="-7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Control,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Design,</a:t>
            </a:r>
            <a:r>
              <a:rPr sz="1400" b="1" spc="-6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Electrical</a:t>
            </a:r>
            <a:r>
              <a:rPr sz="1400" b="1" spc="-6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Project,</a:t>
            </a:r>
            <a:r>
              <a:rPr sz="1400" b="1" spc="-6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Operational</a:t>
            </a:r>
            <a:r>
              <a:rPr sz="1400" b="1" spc="-8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Delivery, </a:t>
            </a:r>
            <a:r>
              <a:rPr sz="1400" b="1">
                <a:latin typeface="Arial"/>
                <a:cs typeface="Arial"/>
              </a:rPr>
              <a:t>and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Planning</a:t>
            </a:r>
            <a:r>
              <a:rPr sz="1400" b="1" spc="-6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Engineer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–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Discussions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being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held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requirement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core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elements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across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all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roles.</a:t>
            </a:r>
            <a:endParaRPr sz="1400">
              <a:latin typeface="Arial"/>
              <a:cs typeface="Arial"/>
            </a:endParaRPr>
          </a:p>
          <a:p>
            <a:pPr marL="584200" marR="77470" indent="-190500">
              <a:lnSpc>
                <a:spcPts val="1600"/>
              </a:lnSpc>
              <a:spcBef>
                <a:spcPts val="705"/>
              </a:spcBef>
              <a:buClr>
                <a:srgbClr val="00B82E"/>
              </a:buClr>
              <a:buFont typeface="Wingdings"/>
              <a:buChar char=""/>
              <a:tabLst>
                <a:tab pos="584200" algn="l"/>
              </a:tabLst>
            </a:pPr>
            <a:r>
              <a:rPr sz="2100" b="1" baseline="3968">
                <a:latin typeface="Arial"/>
                <a:cs typeface="Arial"/>
              </a:rPr>
              <a:t>EPPPCE:</a:t>
            </a:r>
            <a:r>
              <a:rPr sz="2100" b="1" spc="-22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Content</a:t>
            </a:r>
            <a:r>
              <a:rPr sz="2100" spc="-75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and</a:t>
            </a:r>
            <a:r>
              <a:rPr sz="2100" spc="-44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assessment</a:t>
            </a:r>
            <a:r>
              <a:rPr sz="2100" spc="-67" baseline="3968">
                <a:latin typeface="Arial"/>
                <a:cs typeface="Arial"/>
              </a:rPr>
              <a:t> </a:t>
            </a:r>
            <a:r>
              <a:rPr sz="2100" spc="-15" baseline="3968">
                <a:latin typeface="Arial"/>
                <a:cs typeface="Arial"/>
              </a:rPr>
              <a:t>agreed.</a:t>
            </a:r>
            <a:r>
              <a:rPr sz="2100" spc="-179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Aiming</a:t>
            </a:r>
            <a:r>
              <a:rPr sz="2100" spc="-30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to</a:t>
            </a:r>
            <a:r>
              <a:rPr sz="2100" spc="-44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submit</a:t>
            </a:r>
            <a:r>
              <a:rPr sz="2100" spc="-44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on</a:t>
            </a:r>
            <a:r>
              <a:rPr sz="2100" spc="-44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9</a:t>
            </a:r>
            <a:r>
              <a:rPr sz="2100" spc="-30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July</a:t>
            </a:r>
            <a:r>
              <a:rPr sz="2100" spc="-37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for</a:t>
            </a:r>
            <a:r>
              <a:rPr sz="2100" spc="-37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Route</a:t>
            </a:r>
            <a:r>
              <a:rPr sz="2100" spc="-60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Panel</a:t>
            </a:r>
            <a:r>
              <a:rPr sz="2100" spc="-44" baseline="3968">
                <a:latin typeface="Arial"/>
                <a:cs typeface="Arial"/>
              </a:rPr>
              <a:t> </a:t>
            </a:r>
            <a:r>
              <a:rPr sz="2100" baseline="3968">
                <a:latin typeface="Arial"/>
                <a:cs typeface="Arial"/>
              </a:rPr>
              <a:t>sitting</a:t>
            </a:r>
            <a:r>
              <a:rPr sz="2100" spc="-52" baseline="3968">
                <a:latin typeface="Arial"/>
                <a:cs typeface="Arial"/>
              </a:rPr>
              <a:t> </a:t>
            </a:r>
            <a:r>
              <a:rPr sz="2100" spc="-44" baseline="3968">
                <a:latin typeface="Arial"/>
                <a:cs typeface="Arial"/>
              </a:rPr>
              <a:t>w</a:t>
            </a:r>
            <a:r>
              <a:rPr sz="2100" spc="-7" baseline="3968">
                <a:latin typeface="Arial"/>
                <a:cs typeface="Arial"/>
              </a:rPr>
              <a:t>/</a:t>
            </a:r>
            <a:r>
              <a:rPr sz="2100" spc="-989" baseline="3968">
                <a:latin typeface="Arial"/>
                <a:cs typeface="Arial"/>
              </a:rPr>
              <a:t>c</a:t>
            </a:r>
            <a:r>
              <a:rPr sz="800" spc="-20">
                <a:solidFill>
                  <a:srgbClr val="525553"/>
                </a:solidFill>
                <a:latin typeface="Arial"/>
                <a:cs typeface="Arial"/>
              </a:rPr>
              <a:t>3</a:t>
            </a: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</a:t>
            </a:r>
            <a:r>
              <a:rPr sz="800" spc="-80">
                <a:solidFill>
                  <a:srgbClr val="525553"/>
                </a:solidFill>
                <a:latin typeface="Arial"/>
                <a:cs typeface="Arial"/>
              </a:rPr>
              <a:t> </a:t>
            </a:r>
            <a:r>
              <a:rPr sz="2100" spc="-37" baseline="3968">
                <a:latin typeface="Arial"/>
                <a:cs typeface="Arial"/>
              </a:rPr>
              <a:t>18 </a:t>
            </a:r>
            <a:r>
              <a:rPr sz="1400" spc="-20">
                <a:latin typeface="Arial"/>
                <a:cs typeface="Arial"/>
              </a:rPr>
              <a:t>Aug.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56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Water</a:t>
            </a:r>
            <a:r>
              <a:rPr sz="2400" b="1" spc="-9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Industry</a:t>
            </a:r>
            <a:r>
              <a:rPr sz="2400" b="1" spc="-10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32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397191" y="1068927"/>
            <a:ext cx="8161020" cy="33312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600"/>
              </a:spcBef>
              <a:buClr>
                <a:srgbClr val="00B82E"/>
              </a:buClr>
              <a:buFont typeface="Arial"/>
              <a:buChar char="•"/>
              <a:tabLst>
                <a:tab pos="200025" algn="l"/>
              </a:tabLst>
            </a:pPr>
            <a:r>
              <a:rPr sz="1400" b="1" spc="-10">
                <a:latin typeface="Arial"/>
                <a:cs typeface="Arial"/>
              </a:rPr>
              <a:t>Apprenticeship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Development:</a:t>
            </a:r>
            <a:endParaRPr sz="1400">
              <a:latin typeface="Arial"/>
              <a:cs typeface="Arial"/>
            </a:endParaRPr>
          </a:p>
          <a:p>
            <a:pPr marL="728980" marR="48895" lvl="1" indent="-189230">
              <a:lnSpc>
                <a:spcPct val="100000"/>
              </a:lnSpc>
              <a:spcBef>
                <a:spcPts val="505"/>
              </a:spcBef>
              <a:buClr>
                <a:srgbClr val="00B82E"/>
              </a:buClr>
              <a:buFont typeface="Wingdings"/>
              <a:buChar char=""/>
              <a:tabLst>
                <a:tab pos="728980" algn="l"/>
              </a:tabLst>
            </a:pPr>
            <a:r>
              <a:rPr sz="1400" b="1">
                <a:latin typeface="Arial"/>
                <a:cs typeface="Arial"/>
              </a:rPr>
              <a:t>Water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Industry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Operations</a:t>
            </a:r>
            <a:r>
              <a:rPr sz="1400" b="1" spc="-7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and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Management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L4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-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Duties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KSBs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agreed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all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4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options. </a:t>
            </a:r>
            <a:r>
              <a:rPr sz="1400">
                <a:latin typeface="Arial"/>
                <a:cs typeface="Arial"/>
              </a:rPr>
              <a:t>Meeting</a:t>
            </a:r>
            <a:r>
              <a:rPr sz="1400" spc="-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TBC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create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 spc="-50">
                <a:latin typeface="Arial"/>
                <a:cs typeface="Arial"/>
              </a:rPr>
              <a:t>EPA</a:t>
            </a:r>
            <a:r>
              <a:rPr sz="1400" spc="-8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plan.</a:t>
            </a:r>
            <a:r>
              <a:rPr sz="1400" spc="-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Aiming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submit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9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July, </a:t>
            </a:r>
            <a:r>
              <a:rPr sz="1400">
                <a:latin typeface="Arial"/>
                <a:cs typeface="Arial"/>
              </a:rPr>
              <a:t>otherwise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submit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3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Sep</a:t>
            </a:r>
            <a:endParaRPr sz="1400">
              <a:latin typeface="Arial"/>
              <a:cs typeface="Arial"/>
            </a:endParaRPr>
          </a:p>
          <a:p>
            <a:pPr marL="728980">
              <a:lnSpc>
                <a:spcPct val="100000"/>
              </a:lnSpc>
            </a:pPr>
            <a:r>
              <a:rPr sz="1400" spc="-5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728980" marR="5080" lvl="1" indent="-189230">
              <a:lnSpc>
                <a:spcPct val="100000"/>
              </a:lnSpc>
              <a:spcBef>
                <a:spcPts val="505"/>
              </a:spcBef>
              <a:buClr>
                <a:srgbClr val="00B82E"/>
              </a:buClr>
              <a:buFont typeface="Wingdings"/>
              <a:buChar char=""/>
              <a:tabLst>
                <a:tab pos="728980" algn="l"/>
              </a:tabLst>
            </a:pPr>
            <a:r>
              <a:rPr sz="1400" b="1">
                <a:solidFill>
                  <a:srgbClr val="171616"/>
                </a:solidFill>
                <a:latin typeface="Arial"/>
                <a:cs typeface="Arial"/>
              </a:rPr>
              <a:t>Level</a:t>
            </a:r>
            <a:r>
              <a:rPr sz="1400" b="1" spc="-25">
                <a:solidFill>
                  <a:srgbClr val="171616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171616"/>
                </a:solidFill>
                <a:latin typeface="Arial"/>
                <a:cs typeface="Arial"/>
              </a:rPr>
              <a:t>3</a:t>
            </a:r>
            <a:r>
              <a:rPr sz="1400" b="1" spc="-20">
                <a:solidFill>
                  <a:srgbClr val="171616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171616"/>
                </a:solidFill>
                <a:latin typeface="Arial"/>
                <a:cs typeface="Arial"/>
              </a:rPr>
              <a:t>Water</a:t>
            </a:r>
            <a:r>
              <a:rPr sz="1400" b="1" spc="-25">
                <a:solidFill>
                  <a:srgbClr val="171616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171616"/>
                </a:solidFill>
                <a:latin typeface="Arial"/>
                <a:cs typeface="Arial"/>
              </a:rPr>
              <a:t>Network</a:t>
            </a:r>
            <a:r>
              <a:rPr sz="1400" b="1" spc="-55">
                <a:solidFill>
                  <a:srgbClr val="171616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171616"/>
                </a:solidFill>
                <a:latin typeface="Arial"/>
                <a:cs typeface="Arial"/>
              </a:rPr>
              <a:t>Optimisation</a:t>
            </a:r>
            <a:r>
              <a:rPr sz="1400" b="1" spc="-55">
                <a:solidFill>
                  <a:srgbClr val="171616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171616"/>
                </a:solidFill>
                <a:latin typeface="Arial"/>
                <a:cs typeface="Arial"/>
              </a:rPr>
              <a:t>Technician:</a:t>
            </a:r>
            <a:r>
              <a:rPr sz="1400" b="1" spc="-50">
                <a:solidFill>
                  <a:srgbClr val="171616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292B2A"/>
                </a:solidFill>
                <a:latin typeface="Arial"/>
                <a:cs typeface="Arial"/>
              </a:rPr>
              <a:t>Pre-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proposal</a:t>
            </a:r>
            <a:r>
              <a:rPr sz="1400" spc="-4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from</a:t>
            </a:r>
            <a:r>
              <a:rPr sz="1400" spc="-4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submitted</a:t>
            </a:r>
            <a:r>
              <a:rPr sz="1400" spc="-5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to</a:t>
            </a:r>
            <a:r>
              <a:rPr sz="1400" spc="-3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292B2A"/>
                </a:solidFill>
                <a:latin typeface="Arial"/>
                <a:cs typeface="Arial"/>
              </a:rPr>
              <a:t>Skills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England</a:t>
            </a:r>
            <a:r>
              <a:rPr sz="1400" spc="-7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on</a:t>
            </a:r>
            <a:r>
              <a:rPr sz="1400" spc="-2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2</a:t>
            </a:r>
            <a:r>
              <a:rPr sz="1400" spc="-3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June</a:t>
            </a:r>
            <a:r>
              <a:rPr sz="1400" spc="-5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2025</a:t>
            </a:r>
            <a:r>
              <a:rPr sz="1400" spc="-3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for</a:t>
            </a:r>
            <a:r>
              <a:rPr sz="1400" spc="-5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consideration.</a:t>
            </a:r>
            <a:r>
              <a:rPr sz="1400" spc="-5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Led</a:t>
            </a:r>
            <a:r>
              <a:rPr sz="1400" spc="-4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by</a:t>
            </a:r>
            <a:r>
              <a:rPr sz="1400" spc="-3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Severn</a:t>
            </a:r>
            <a:r>
              <a:rPr sz="1400" spc="-5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Trent</a:t>
            </a:r>
            <a:r>
              <a:rPr sz="1400" spc="-4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292B2A"/>
                </a:solidFill>
                <a:latin typeface="Arial"/>
                <a:cs typeface="Arial"/>
              </a:rPr>
              <a:t>and</a:t>
            </a:r>
            <a:r>
              <a:rPr sz="1400" spc="-10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Anglian,</a:t>
            </a:r>
            <a:r>
              <a:rPr sz="1400" spc="-4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support</a:t>
            </a:r>
            <a:r>
              <a:rPr sz="1400" spc="-6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also</a:t>
            </a:r>
            <a:r>
              <a:rPr sz="1400" spc="-3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 spc="-20">
                <a:solidFill>
                  <a:srgbClr val="292B2A"/>
                </a:solidFill>
                <a:latin typeface="Arial"/>
                <a:cs typeface="Arial"/>
              </a:rPr>
              <a:t>from Affinity,</a:t>
            </a:r>
            <a:r>
              <a:rPr sz="1400" spc="-3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Bristol,</a:t>
            </a:r>
            <a:r>
              <a:rPr sz="1400" spc="-7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Thames,</a:t>
            </a:r>
            <a:r>
              <a:rPr sz="1400" spc="-4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Wessex</a:t>
            </a:r>
            <a:r>
              <a:rPr sz="1400" spc="-6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plus</a:t>
            </a:r>
            <a:r>
              <a:rPr sz="1400" spc="-2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a</a:t>
            </a:r>
            <a:r>
              <a:rPr sz="1400" spc="-2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number</a:t>
            </a:r>
            <a:r>
              <a:rPr sz="1400" spc="-4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of</a:t>
            </a:r>
            <a:r>
              <a:rPr sz="1400" spc="-25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292B2A"/>
                </a:solidFill>
                <a:latin typeface="Arial"/>
                <a:cs typeface="Arial"/>
              </a:rPr>
              <a:t>framework</a:t>
            </a:r>
            <a:r>
              <a:rPr sz="1400" spc="-40">
                <a:solidFill>
                  <a:srgbClr val="292B2A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292B2A"/>
                </a:solidFill>
                <a:latin typeface="Arial"/>
                <a:cs typeface="Arial"/>
              </a:rPr>
              <a:t>partners.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60"/>
              </a:spcBef>
              <a:buClr>
                <a:srgbClr val="00B82E"/>
              </a:buClr>
              <a:buFont typeface="Wingdings"/>
              <a:buChar char=""/>
            </a:pPr>
            <a:endParaRPr sz="1400">
              <a:latin typeface="Arial"/>
              <a:cs typeface="Arial"/>
            </a:endParaRPr>
          </a:p>
          <a:p>
            <a:pPr marL="728980" marR="78740" lvl="1" indent="-189230">
              <a:lnSpc>
                <a:spcPct val="100000"/>
              </a:lnSpc>
              <a:buClr>
                <a:srgbClr val="00B82E"/>
              </a:buClr>
              <a:buFont typeface="Wingdings"/>
              <a:buChar char=""/>
              <a:tabLst>
                <a:tab pos="728980" algn="l"/>
              </a:tabLst>
            </a:pPr>
            <a:r>
              <a:rPr sz="1400" b="1">
                <a:latin typeface="Arial"/>
                <a:cs typeface="Arial"/>
              </a:rPr>
              <a:t>Water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Industry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Maintenance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 spc="-20">
                <a:latin typeface="Arial"/>
                <a:cs typeface="Arial"/>
              </a:rPr>
              <a:t>Technician</a:t>
            </a:r>
            <a:r>
              <a:rPr sz="1400" b="1" spc="-6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L3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(MOET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UET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replacement)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-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Standard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and </a:t>
            </a:r>
            <a:r>
              <a:rPr sz="1400" spc="-55">
                <a:latin typeface="Arial"/>
                <a:cs typeface="Arial"/>
              </a:rPr>
              <a:t>EPA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plan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drafted.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Funding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quote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required.</a:t>
            </a:r>
            <a:r>
              <a:rPr sz="1400" spc="-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Aiming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1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Autumn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25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starts.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Formal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consultation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in </a:t>
            </a:r>
            <a:r>
              <a:rPr sz="1400" spc="-10">
                <a:latin typeface="Arial"/>
                <a:cs typeface="Arial"/>
              </a:rPr>
              <a:t>December.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5"/>
              </a:spcBef>
              <a:buClr>
                <a:srgbClr val="00B82E"/>
              </a:buClr>
              <a:buFont typeface="Wingdings"/>
              <a:buChar char=""/>
            </a:pPr>
            <a:endParaRPr sz="1400">
              <a:latin typeface="Arial"/>
              <a:cs typeface="Arial"/>
            </a:endParaRPr>
          </a:p>
          <a:p>
            <a:pPr marL="728345" marR="111760" lvl="1" indent="-189230">
              <a:lnSpc>
                <a:spcPct val="100000"/>
              </a:lnSpc>
              <a:buClr>
                <a:srgbClr val="00B82E"/>
              </a:buClr>
              <a:buFont typeface="Wingdings"/>
              <a:buChar char=""/>
              <a:tabLst>
                <a:tab pos="728345" algn="l"/>
              </a:tabLst>
            </a:pPr>
            <a:r>
              <a:rPr sz="1400" b="1">
                <a:latin typeface="Arial"/>
                <a:cs typeface="Arial"/>
              </a:rPr>
              <a:t>Level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4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Water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Operations</a:t>
            </a:r>
            <a:r>
              <a:rPr sz="1400" b="1" spc="-8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and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Management:</a:t>
            </a:r>
            <a:r>
              <a:rPr sz="1400" b="1" spc="-7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IfATE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approved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maximum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recommended </a:t>
            </a:r>
            <a:r>
              <a:rPr sz="1400">
                <a:latin typeface="Arial"/>
                <a:cs typeface="Arial"/>
              </a:rPr>
              <a:t>funding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band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£27k.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Now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awaiting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SoS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sign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off.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92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Gas</a:t>
            </a:r>
            <a:r>
              <a:rPr sz="2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Industry</a:t>
            </a:r>
            <a:r>
              <a:rPr sz="2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33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283180" y="1176529"/>
            <a:ext cx="8431530" cy="328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2565" marR="5080" indent="-190500">
              <a:lnSpc>
                <a:spcPct val="100000"/>
              </a:lnSpc>
              <a:spcBef>
                <a:spcPts val="105"/>
              </a:spcBef>
              <a:buClr>
                <a:srgbClr val="00B82E"/>
              </a:buClr>
              <a:buFont typeface="Wingdings"/>
              <a:buChar char=""/>
              <a:tabLst>
                <a:tab pos="202565" algn="l"/>
              </a:tabLst>
            </a:pPr>
            <a:r>
              <a:rPr sz="1400" b="1">
                <a:latin typeface="Arial"/>
                <a:cs typeface="Arial"/>
              </a:rPr>
              <a:t>National</a:t>
            </a:r>
            <a:r>
              <a:rPr sz="1400" b="1" spc="-6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Skills</a:t>
            </a:r>
            <a:r>
              <a:rPr sz="1400" b="1" spc="-9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Academy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for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Gas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set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up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Strategic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Steering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Group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providing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oversight.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Proposal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to </a:t>
            </a:r>
            <a:r>
              <a:rPr sz="1400">
                <a:latin typeface="Arial"/>
                <a:cs typeface="Arial"/>
              </a:rPr>
              <a:t>combine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Gas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Network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Skills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Forum,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Strategy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Group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Hydrogen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Group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agreed,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be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implemented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Q1</a:t>
            </a:r>
            <a:endParaRPr sz="1400">
              <a:latin typeface="Arial"/>
              <a:cs typeface="Arial"/>
            </a:endParaRPr>
          </a:p>
          <a:p>
            <a:pPr marL="584200" marR="116839" lvl="1" indent="-190500">
              <a:lnSpc>
                <a:spcPct val="100000"/>
              </a:lnSpc>
              <a:spcBef>
                <a:spcPts val="405"/>
              </a:spcBef>
              <a:buClr>
                <a:srgbClr val="00B82E"/>
              </a:buClr>
              <a:buFont typeface="Wingdings"/>
              <a:buChar char=""/>
              <a:tabLst>
                <a:tab pos="584200" algn="l"/>
              </a:tabLst>
            </a:pPr>
            <a:r>
              <a:rPr sz="1400">
                <a:latin typeface="Arial"/>
                <a:cs typeface="Arial"/>
              </a:rPr>
              <a:t>Good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engagement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Cogent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ECITB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agree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development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hydrogen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standards</a:t>
            </a:r>
            <a:r>
              <a:rPr sz="1400" spc="-7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going </a:t>
            </a:r>
            <a:r>
              <a:rPr sz="1400">
                <a:latin typeface="Arial"/>
                <a:cs typeface="Arial"/>
              </a:rPr>
              <a:t>forward.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This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builds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effective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delivery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gas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safe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standards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collaboration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with </a:t>
            </a:r>
            <a:r>
              <a:rPr sz="1400">
                <a:latin typeface="Arial"/>
                <a:cs typeface="Arial"/>
              </a:rPr>
              <a:t>IGEM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DESNZ.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4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buClr>
                <a:srgbClr val="00B82E"/>
              </a:buClr>
              <a:buFont typeface="Arial"/>
              <a:buChar char="•"/>
              <a:tabLst>
                <a:tab pos="202565" algn="l"/>
              </a:tabLst>
            </a:pPr>
            <a:r>
              <a:rPr sz="1400" b="1" spc="-10">
                <a:latin typeface="Arial"/>
                <a:cs typeface="Arial"/>
              </a:rPr>
              <a:t>Apprenticeship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Development:</a:t>
            </a:r>
            <a:endParaRPr sz="140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400"/>
              </a:spcBef>
              <a:buClr>
                <a:srgbClr val="00B82E"/>
              </a:buClr>
              <a:buFont typeface="Wingdings"/>
              <a:buChar char=""/>
              <a:tabLst>
                <a:tab pos="583565" algn="l"/>
              </a:tabLst>
            </a:pPr>
            <a:r>
              <a:rPr sz="1400" b="1">
                <a:latin typeface="Arial"/>
                <a:cs typeface="Arial"/>
              </a:rPr>
              <a:t>Gas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Network</a:t>
            </a:r>
            <a:r>
              <a:rPr sz="1400" b="1" spc="-6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Craftsperson:</a:t>
            </a:r>
            <a:r>
              <a:rPr sz="1400" b="1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Meetings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ongoing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determine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content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for:</a:t>
            </a:r>
            <a:endParaRPr sz="1400">
              <a:latin typeface="Arial"/>
              <a:cs typeface="Arial"/>
            </a:endParaRPr>
          </a:p>
          <a:p>
            <a:pPr marL="964565" lvl="2" indent="-189865">
              <a:lnSpc>
                <a:spcPct val="100000"/>
              </a:lnSpc>
              <a:spcBef>
                <a:spcPts val="405"/>
              </a:spcBef>
              <a:buClr>
                <a:srgbClr val="00B82E"/>
              </a:buClr>
              <a:buFont typeface="Wingdings"/>
              <a:buChar char=""/>
              <a:tabLst>
                <a:tab pos="964565" algn="l"/>
              </a:tabLst>
            </a:pPr>
            <a:r>
              <a:rPr sz="1400">
                <a:latin typeface="Arial"/>
                <a:cs typeface="Arial"/>
              </a:rPr>
              <a:t>Emergency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response</a:t>
            </a:r>
            <a:r>
              <a:rPr sz="1400" spc="-7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worker</a:t>
            </a:r>
            <a:endParaRPr sz="1400">
              <a:latin typeface="Arial"/>
              <a:cs typeface="Arial"/>
            </a:endParaRPr>
          </a:p>
          <a:p>
            <a:pPr marL="964565" lvl="2" indent="-1898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Font typeface="Wingdings"/>
              <a:buChar char=""/>
              <a:tabLst>
                <a:tab pos="964565" algn="l"/>
              </a:tabLst>
            </a:pPr>
            <a:r>
              <a:rPr sz="1400">
                <a:latin typeface="Arial"/>
                <a:cs typeface="Arial"/>
              </a:rPr>
              <a:t>Gas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Network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Craftsperson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-</a:t>
            </a:r>
            <a:r>
              <a:rPr sz="1400" spc="-20">
                <a:latin typeface="Arial"/>
                <a:cs typeface="Arial"/>
              </a:rPr>
              <a:t> Core</a:t>
            </a:r>
            <a:endParaRPr sz="1400">
              <a:latin typeface="Arial"/>
              <a:cs typeface="Arial"/>
            </a:endParaRPr>
          </a:p>
          <a:p>
            <a:pPr marL="964565" lvl="2" indent="-189865">
              <a:lnSpc>
                <a:spcPct val="100000"/>
              </a:lnSpc>
              <a:spcBef>
                <a:spcPts val="400"/>
              </a:spcBef>
              <a:buClr>
                <a:srgbClr val="00B82E"/>
              </a:buClr>
              <a:buFont typeface="Wingdings"/>
              <a:buChar char=""/>
              <a:tabLst>
                <a:tab pos="964565" algn="l"/>
              </a:tabLst>
            </a:pPr>
            <a:r>
              <a:rPr sz="1400">
                <a:latin typeface="Arial"/>
                <a:cs typeface="Arial"/>
              </a:rPr>
              <a:t>Gas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Network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Craftsperson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-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Electrical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&amp;</a:t>
            </a:r>
            <a:r>
              <a:rPr sz="1400" spc="-10">
                <a:latin typeface="Arial"/>
                <a:cs typeface="Arial"/>
              </a:rPr>
              <a:t> Instrumentation</a:t>
            </a:r>
            <a:endParaRPr sz="1400">
              <a:latin typeface="Arial"/>
              <a:cs typeface="Arial"/>
            </a:endParaRPr>
          </a:p>
          <a:p>
            <a:pPr marL="964565" lvl="2" indent="-189865">
              <a:lnSpc>
                <a:spcPct val="100000"/>
              </a:lnSpc>
              <a:spcBef>
                <a:spcPts val="405"/>
              </a:spcBef>
              <a:buClr>
                <a:srgbClr val="00B82E"/>
              </a:buClr>
              <a:buFont typeface="Wingdings"/>
              <a:buChar char=""/>
              <a:tabLst>
                <a:tab pos="964565" algn="l"/>
              </a:tabLst>
            </a:pPr>
            <a:r>
              <a:rPr sz="1400">
                <a:latin typeface="Arial"/>
                <a:cs typeface="Arial"/>
              </a:rPr>
              <a:t>Gas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Network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Craftsperson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-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Pipeline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maintenance</a:t>
            </a:r>
            <a:endParaRPr sz="1400">
              <a:latin typeface="Arial"/>
              <a:cs typeface="Arial"/>
            </a:endParaRPr>
          </a:p>
          <a:p>
            <a:pPr marL="964565" lvl="2" indent="-1898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Font typeface="Wingdings"/>
              <a:buChar char=""/>
              <a:tabLst>
                <a:tab pos="964565" algn="l"/>
              </a:tabLst>
            </a:pPr>
            <a:r>
              <a:rPr sz="1400">
                <a:latin typeface="Arial"/>
                <a:cs typeface="Arial"/>
              </a:rPr>
              <a:t>Gas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Network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Craftsperson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-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Pressure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794" y="1957172"/>
            <a:ext cx="1937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Item</a:t>
            </a:r>
            <a:r>
              <a:rPr sz="22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794" y="2560695"/>
            <a:ext cx="6032500" cy="1025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Delivery</a:t>
            </a:r>
            <a:r>
              <a:rPr sz="2200" b="1" spc="-9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Board</a:t>
            </a:r>
            <a:r>
              <a:rPr sz="22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Update:</a:t>
            </a:r>
            <a:r>
              <a:rPr sz="2200" b="1" spc="-8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2200" b="1" spc="-9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Resilience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22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</a:pPr>
            <a:r>
              <a:rPr sz="1550">
                <a:solidFill>
                  <a:srgbClr val="00471F"/>
                </a:solidFill>
                <a:latin typeface="Arial"/>
                <a:cs typeface="Arial"/>
              </a:rPr>
              <a:t>Steve</a:t>
            </a:r>
            <a:r>
              <a:rPr sz="1550" spc="4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550" spc="-10">
                <a:solidFill>
                  <a:srgbClr val="00471F"/>
                </a:solidFill>
                <a:latin typeface="Arial"/>
                <a:cs typeface="Arial"/>
              </a:rPr>
              <a:t>Barrett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1" y="4758420"/>
            <a:ext cx="5346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6807" y="4758420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217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Research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outputs</a:t>
            </a:r>
            <a:r>
              <a:rPr sz="2400" b="1" spc="-8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(2024/25)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1" y="4780586"/>
            <a:ext cx="50927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8656" y="4780586"/>
            <a:ext cx="1130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30">
                <a:solidFill>
                  <a:srgbClr val="525553"/>
                </a:solidFill>
                <a:latin typeface="Arial"/>
                <a:cs typeface="Arial"/>
              </a:rPr>
              <a:t>35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9413" y="979070"/>
          <a:ext cx="8386445" cy="3980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Title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Published</a:t>
                      </a:r>
                      <a:r>
                        <a:rPr sz="10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(weblink</a:t>
                      </a:r>
                      <a:r>
                        <a:rPr sz="1000" b="1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0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report)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Power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Online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Job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Postings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April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 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Emailed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to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members</a:t>
                      </a:r>
                      <a:r>
                        <a:rPr sz="900" u="sng" spc="-3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spc="-2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only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Green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Skills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Online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Job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Postings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May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Emailed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to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members</a:t>
                      </a:r>
                      <a:r>
                        <a:rPr sz="900" u="sng" spc="-3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spc="-2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</a:rPr>
                        <a:t>only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UK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Labour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Market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Profile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May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Via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Members’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Update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National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&amp;</a:t>
                      </a:r>
                      <a:r>
                        <a:rPr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Pipeline</a:t>
                      </a:r>
                      <a:r>
                        <a:rPr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Summary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May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Via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Members’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Update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Gas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Networks</a:t>
                      </a:r>
                      <a:r>
                        <a:rPr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Industry</a:t>
                      </a:r>
                      <a:r>
                        <a:rPr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Horizon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 Scan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May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Via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Members’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Update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Nations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&amp;</a:t>
                      </a:r>
                      <a:r>
                        <a:rPr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Regions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Online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Job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Postings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June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Emailed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to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members</a:t>
                      </a:r>
                      <a:r>
                        <a:rPr sz="900" u="sng" spc="-3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900" u="sng" spc="-2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only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IT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&amp; Data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Online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Job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Postings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July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Emailed</a:t>
                      </a:r>
                      <a:r>
                        <a:rPr sz="900" u="sng" spc="-3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to</a:t>
                      </a:r>
                      <a:r>
                        <a:rPr sz="900" u="sng" spc="-2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Members</a:t>
                      </a:r>
                      <a:r>
                        <a:rPr sz="900" u="sng" spc="-1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sz="900" u="sng" spc="-2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Only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ONS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Green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Jobs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August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 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Via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Members’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Update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Employer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Skills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Survey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2022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Summary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August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 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Via</a:t>
                      </a:r>
                      <a:r>
                        <a:rPr sz="900" u="sng" spc="-3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Member’s</a:t>
                      </a:r>
                      <a:r>
                        <a:rPr sz="900" u="sng" spc="-2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Update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Sector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Demand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Estimates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for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September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Emailed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to</a:t>
                      </a:r>
                      <a:r>
                        <a:rPr sz="900" u="sng" spc="-1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members</a:t>
                      </a:r>
                      <a:r>
                        <a:rPr sz="900" u="sng" spc="-3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– available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to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all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Industry/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ED&amp;I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Profile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November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Emails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to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members</a:t>
                      </a:r>
                      <a:r>
                        <a:rPr sz="900" u="sng" spc="-3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in</a:t>
                      </a:r>
                      <a:r>
                        <a:rPr sz="900" u="sng" spc="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each</a:t>
                      </a:r>
                      <a:r>
                        <a:rPr sz="900" u="sng" spc="-2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sector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UK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Labour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Market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Profile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November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Via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Members’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Update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Regional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Labour</a:t>
                      </a:r>
                      <a:r>
                        <a:rPr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Market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 Profile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November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Via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Members’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Update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Gas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Networks Online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Job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Postings</a:t>
                      </a:r>
                      <a:r>
                        <a:rPr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December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Emailed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to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gas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industry</a:t>
                      </a:r>
                      <a:r>
                        <a:rPr sz="900" u="sng" spc="-3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members.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Apprenticeships</a:t>
                      </a:r>
                      <a:r>
                        <a:rPr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Online</a:t>
                      </a:r>
                      <a:r>
                        <a:rPr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Job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900">
                          <a:latin typeface="Arial"/>
                          <a:cs typeface="Arial"/>
                        </a:rPr>
                        <a:t>Postings</a:t>
                      </a:r>
                      <a:r>
                        <a:rPr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>
                          <a:latin typeface="Arial"/>
                          <a:cs typeface="Arial"/>
                        </a:rPr>
                        <a:t>February</a:t>
                      </a:r>
                      <a:r>
                        <a:rPr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>
                          <a:latin typeface="Arial"/>
                          <a:cs typeface="Arial"/>
                        </a:rPr>
                        <a:t>2025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Emailed</a:t>
                      </a:r>
                      <a:r>
                        <a:rPr sz="900" u="sng" spc="-2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to</a:t>
                      </a:r>
                      <a:r>
                        <a:rPr sz="900" u="sng" spc="-1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 </a:t>
                      </a:r>
                      <a:r>
                        <a:rPr sz="900" u="sng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all</a:t>
                      </a:r>
                      <a:r>
                        <a:rPr sz="900" u="sng" spc="-15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 </a:t>
                      </a:r>
                      <a:r>
                        <a:rPr sz="900" u="sng" spc="-10">
                          <a:solidFill>
                            <a:srgbClr val="971D94"/>
                          </a:solidFill>
                          <a:uFill>
                            <a:solidFill>
                              <a:srgbClr val="971D94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members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70" y="262878"/>
            <a:ext cx="398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Research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outputs</a:t>
            </a:r>
            <a:r>
              <a:rPr sz="2400" b="1" spc="-8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(2025/26)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1" y="4780586"/>
            <a:ext cx="50927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8656" y="4780586"/>
            <a:ext cx="1130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30">
                <a:solidFill>
                  <a:srgbClr val="525553"/>
                </a:solidFill>
                <a:latin typeface="Arial"/>
                <a:cs typeface="Arial"/>
              </a:rPr>
              <a:t>36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9979" y="808205"/>
          <a:ext cx="8797925" cy="429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Title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Purpose</a:t>
                      </a:r>
                      <a:r>
                        <a:rPr sz="10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Planned/</a:t>
                      </a:r>
                      <a:r>
                        <a:rPr sz="10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Published</a:t>
                      </a:r>
                      <a:r>
                        <a:rPr sz="10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b="1">
                          <a:latin typeface="Arial"/>
                          <a:cs typeface="Arial"/>
                        </a:rPr>
                        <a:t>Industry</a:t>
                      </a:r>
                      <a:r>
                        <a:rPr sz="9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Skills</a:t>
                      </a:r>
                      <a:r>
                        <a:rPr sz="9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Assessments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38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These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reports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will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replace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several previously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separate/disjointed</a:t>
                      </a:r>
                      <a:r>
                        <a:rPr sz="8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LMI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outputs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into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single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industry report.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800">
                          <a:latin typeface="Arial"/>
                          <a:cs typeface="Arial"/>
                        </a:rPr>
                        <a:t>They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will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include: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63525" marR="284480" indent="-172720">
                        <a:lnSpc>
                          <a:spcPct val="100000"/>
                        </a:lnSpc>
                        <a:buChar char="•"/>
                        <a:tabLst>
                          <a:tab pos="263525" algn="l"/>
                        </a:tabLst>
                      </a:pPr>
                      <a:r>
                        <a:rPr sz="800">
                          <a:latin typeface="Arial"/>
                          <a:cs typeface="Arial"/>
                        </a:rPr>
                        <a:t>Historic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employment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trends,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Summary</a:t>
                      </a:r>
                      <a:r>
                        <a:rPr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future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demand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estimates,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Online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jobs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postings,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800">
                          <a:latin typeface="Arial"/>
                          <a:cs typeface="Arial"/>
                        </a:rPr>
                        <a:t> latest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ED&amp;I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data, Summaries</a:t>
                      </a:r>
                      <a:r>
                        <a:rPr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industry-</a:t>
                      </a:r>
                      <a:r>
                        <a:rPr sz="800">
                          <a:latin typeface="Arial"/>
                          <a:cs typeface="Arial"/>
                        </a:rPr>
                        <a:t>specific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research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(e.g.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industry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workforce planning/metrics </a:t>
                      </a:r>
                      <a:r>
                        <a:rPr sz="800">
                          <a:latin typeface="Arial"/>
                          <a:cs typeface="Arial"/>
                        </a:rPr>
                        <a:t>headlines,</a:t>
                      </a:r>
                      <a:r>
                        <a:rPr sz="8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skills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fore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sighting,</a:t>
                      </a:r>
                      <a:r>
                        <a:rPr sz="8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etc.)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1440" marR="94615">
                        <a:lnSpc>
                          <a:spcPct val="100000"/>
                        </a:lnSpc>
                      </a:pPr>
                      <a:r>
                        <a:rPr sz="800">
                          <a:latin typeface="Arial"/>
                          <a:cs typeface="Arial"/>
                        </a:rPr>
                        <a:t>October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launch, to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tie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conference,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TBC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marR="3651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>
                          <a:latin typeface="Arial"/>
                          <a:cs typeface="Arial"/>
                        </a:rPr>
                        <a:t>Future</a:t>
                      </a:r>
                      <a:r>
                        <a:rPr sz="9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Workforce</a:t>
                      </a:r>
                      <a:r>
                        <a:rPr sz="9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Demand Estimates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0489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These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our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primary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projections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future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demand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people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each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our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industries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–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broken </a:t>
                      </a:r>
                      <a:r>
                        <a:rPr sz="800">
                          <a:latin typeface="Arial"/>
                          <a:cs typeface="Arial"/>
                        </a:rPr>
                        <a:t>down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19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occupations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region.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46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October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launch, to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tie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conference,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TBC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34671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>
                          <a:latin typeface="Arial"/>
                          <a:cs typeface="Arial"/>
                        </a:rPr>
                        <a:t>Apprenticeship</a:t>
                      </a:r>
                      <a:r>
                        <a:rPr sz="900" b="1" spc="2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Online</a:t>
                      </a:r>
                      <a:r>
                        <a:rPr sz="900" b="1" spc="2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>
                          <a:latin typeface="Arial"/>
                          <a:cs typeface="Arial"/>
                        </a:rPr>
                        <a:t>Job </a:t>
                      </a:r>
                      <a:r>
                        <a:rPr sz="900" b="1">
                          <a:latin typeface="Arial"/>
                          <a:cs typeface="Arial"/>
                        </a:rPr>
                        <a:t>Postings</a:t>
                      </a:r>
                      <a:r>
                        <a:rPr sz="9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608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report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based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Lightcast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data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detailing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volume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various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characteristics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online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job</a:t>
                      </a:r>
                      <a:r>
                        <a:rPr sz="800">
                          <a:latin typeface="Arial"/>
                          <a:cs typeface="Arial"/>
                        </a:rPr>
                        <a:t> adverts</a:t>
                      </a:r>
                      <a:r>
                        <a:rPr sz="8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that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relate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specifically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apprenticeship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vacancies.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800">
                          <a:latin typeface="Arial"/>
                          <a:cs typeface="Arial"/>
                        </a:rPr>
                        <a:t>This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report supports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our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media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outputs for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National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Apprenticeship Week.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80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2026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b="1">
                          <a:latin typeface="Arial"/>
                          <a:cs typeface="Arial"/>
                        </a:rPr>
                        <a:t>Labour</a:t>
                      </a:r>
                      <a:r>
                        <a:rPr sz="9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Market</a:t>
                      </a:r>
                      <a:r>
                        <a:rPr sz="9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Profile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70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summary</a:t>
                      </a:r>
                      <a:r>
                        <a:rPr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state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recent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trends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UK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labour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market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covering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range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measures. </a:t>
                      </a:r>
                      <a:r>
                        <a:rPr sz="800">
                          <a:latin typeface="Arial"/>
                          <a:cs typeface="Arial"/>
                        </a:rPr>
                        <a:t>This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short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summary</a:t>
                      </a:r>
                      <a:r>
                        <a:rPr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latest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labour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market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trends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gives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reader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macro-</a:t>
                      </a:r>
                      <a:r>
                        <a:rPr sz="800">
                          <a:latin typeface="Arial"/>
                          <a:cs typeface="Arial"/>
                        </a:rPr>
                        <a:t>level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look at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how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800">
                          <a:latin typeface="Arial"/>
                          <a:cs typeface="Arial"/>
                        </a:rPr>
                        <a:t> UK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employment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market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changing.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366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Publishing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within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quarterly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Members’ </a:t>
                      </a:r>
                      <a:r>
                        <a:rPr sz="800">
                          <a:latin typeface="Arial"/>
                          <a:cs typeface="Arial"/>
                        </a:rPr>
                        <a:t>Update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email:</a:t>
                      </a:r>
                      <a:r>
                        <a:rPr sz="8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June,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>
                          <a:latin typeface="Arial"/>
                          <a:cs typeface="Arial"/>
                        </a:rPr>
                        <a:t>&amp;</a:t>
                      </a:r>
                      <a:r>
                        <a:rPr sz="800">
                          <a:latin typeface="Arial"/>
                          <a:cs typeface="Arial"/>
                        </a:rPr>
                        <a:t> December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2025 and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March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2026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b="1">
                          <a:latin typeface="Arial"/>
                          <a:cs typeface="Arial"/>
                        </a:rPr>
                        <a:t>Regional</a:t>
                      </a:r>
                      <a:r>
                        <a:rPr sz="9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Labour</a:t>
                      </a:r>
                      <a:r>
                        <a:rPr sz="9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Market</a:t>
                      </a:r>
                      <a:r>
                        <a:rPr sz="9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Profile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759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report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that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highlights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how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each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nation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region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performs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against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range of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economic, </a:t>
                      </a:r>
                      <a:r>
                        <a:rPr sz="800">
                          <a:latin typeface="Arial"/>
                          <a:cs typeface="Arial"/>
                        </a:rPr>
                        <a:t>employment</a:t>
                      </a:r>
                      <a:r>
                        <a:rPr sz="8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 education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measures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–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highlighting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skills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hot/cold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spots.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800">
                          <a:latin typeface="Arial"/>
                          <a:cs typeface="Arial"/>
                        </a:rPr>
                        <a:t>Also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includes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Lightcast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online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job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postings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data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each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area.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800">
                          <a:latin typeface="Arial"/>
                          <a:cs typeface="Arial"/>
                        </a:rPr>
                        <a:t>June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2025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marR="41655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>
                          <a:latin typeface="Arial"/>
                          <a:cs typeface="Arial"/>
                        </a:rPr>
                        <a:t>Vocational</a:t>
                      </a:r>
                      <a:r>
                        <a:rPr sz="9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Academic </a:t>
                      </a:r>
                      <a:r>
                        <a:rPr sz="900" b="1">
                          <a:latin typeface="Arial"/>
                          <a:cs typeface="Arial"/>
                        </a:rPr>
                        <a:t>Education</a:t>
                      </a:r>
                      <a:r>
                        <a:rPr sz="9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Profile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24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Analysis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take-</a:t>
                      </a:r>
                      <a:r>
                        <a:rPr sz="800">
                          <a:latin typeface="Arial"/>
                          <a:cs typeface="Arial"/>
                        </a:rPr>
                        <a:t>up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achievement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 relevant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subjects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across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GCSEs,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Apprenticeships,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Levels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Higher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Education,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including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student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graduate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destinations.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80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2025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900" b="1">
                          <a:latin typeface="Arial"/>
                          <a:cs typeface="Arial"/>
                        </a:rPr>
                        <a:t>Employment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in</a:t>
                      </a:r>
                      <a:r>
                        <a:rPr sz="9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Green</a:t>
                      </a:r>
                      <a:r>
                        <a:rPr sz="9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>
                          <a:latin typeface="Arial"/>
                          <a:cs typeface="Arial"/>
                        </a:rPr>
                        <a:t>Jobs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81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update on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latest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trends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employment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green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jobs,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occupations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industries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published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ONS.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These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primary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data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show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growth/decline in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green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industries.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December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2025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900" b="1">
                          <a:latin typeface="Arial"/>
                          <a:cs typeface="Arial"/>
                        </a:rPr>
                        <a:t>Population</a:t>
                      </a:r>
                      <a:r>
                        <a:rPr sz="9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Projections</a:t>
                      </a:r>
                      <a:r>
                        <a:rPr sz="900" b="1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>
                          <a:latin typeface="Arial"/>
                          <a:cs typeface="Arial"/>
                        </a:rPr>
                        <a:t>2040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492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report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detailing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latest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national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sub-</a:t>
                      </a:r>
                      <a:r>
                        <a:rPr sz="800">
                          <a:latin typeface="Arial"/>
                          <a:cs typeface="Arial"/>
                        </a:rPr>
                        <a:t>national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population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projections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produced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ONS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>
                          <a:latin typeface="Arial"/>
                          <a:cs typeface="Arial"/>
                        </a:rPr>
                        <a:t>–</a:t>
                      </a:r>
                      <a:r>
                        <a:rPr sz="800">
                          <a:latin typeface="Arial"/>
                          <a:cs typeface="Arial"/>
                        </a:rPr>
                        <a:t> broken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down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age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group,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nation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region.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658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2025 </a:t>
                      </a:r>
                      <a:r>
                        <a:rPr sz="800">
                          <a:latin typeface="Arial"/>
                          <a:cs typeface="Arial"/>
                        </a:rPr>
                        <a:t>(every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two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years)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4616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>
                          <a:latin typeface="Arial"/>
                          <a:cs typeface="Arial"/>
                        </a:rPr>
                        <a:t>National</a:t>
                      </a:r>
                      <a:r>
                        <a:rPr sz="9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900" b="1" spc="-50">
                          <a:latin typeface="Arial"/>
                          <a:cs typeface="Arial"/>
                        </a:rPr>
                        <a:t> &amp;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 Construction</a:t>
                      </a:r>
                      <a:r>
                        <a:rPr sz="900" b="1" spc="5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>
                          <a:latin typeface="Arial"/>
                          <a:cs typeface="Arial"/>
                        </a:rPr>
                        <a:t>Pipeline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14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summary</a:t>
                      </a:r>
                      <a:r>
                        <a:rPr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NI&amp;CP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part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played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energy and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utilities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sector.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Including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investment </a:t>
                      </a:r>
                      <a:r>
                        <a:rPr sz="800">
                          <a:latin typeface="Arial"/>
                          <a:cs typeface="Arial"/>
                        </a:rPr>
                        <a:t>levels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industry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 region.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This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will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also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include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demand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estimates</a:t>
                      </a:r>
                      <a:r>
                        <a:rPr sz="8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produced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Project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group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skills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bodies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(CITB,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ECITB,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RUK,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EDF,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NSAR,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EUS)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30504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Currently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unknown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–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when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800">
                          <a:latin typeface="Arial"/>
                          <a:cs typeface="Arial"/>
                        </a:rPr>
                        <a:t> updated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pipeline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published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541" y="2257380"/>
            <a:ext cx="1937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Item</a:t>
            </a:r>
            <a:r>
              <a:rPr sz="22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1" y="2688429"/>
            <a:ext cx="7397750" cy="90170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Delivery</a:t>
            </a:r>
            <a:r>
              <a:rPr sz="22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Board</a:t>
            </a:r>
            <a:r>
              <a:rPr sz="22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Update: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2200" b="1" spc="-1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Attraction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22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Retention</a:t>
            </a:r>
            <a:endParaRPr sz="22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980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Steve</a:t>
            </a:r>
            <a:r>
              <a:rPr sz="1600" spc="-10">
                <a:solidFill>
                  <a:srgbClr val="00471F"/>
                </a:solidFill>
                <a:latin typeface="Arial"/>
                <a:cs typeface="Arial"/>
              </a:rPr>
              <a:t> Barrett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86" y="343239"/>
            <a:ext cx="578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2024/25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Group</a:t>
            </a:r>
            <a:r>
              <a:rPr sz="2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Objectives</a:t>
            </a:r>
            <a:r>
              <a:rPr sz="24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24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Progress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337" y="926890"/>
            <a:ext cx="8094980" cy="38677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05"/>
              </a:spcBef>
              <a:buClr>
                <a:srgbClr val="00B82E"/>
              </a:buClr>
              <a:buAutoNum type="arabicPeriod"/>
              <a:tabLst>
                <a:tab pos="354965" algn="l"/>
              </a:tabLst>
            </a:pPr>
            <a:r>
              <a:rPr sz="1200" b="1" spc="-20">
                <a:latin typeface="Arial"/>
                <a:cs typeface="Arial"/>
              </a:rPr>
              <a:t>Targeted</a:t>
            </a:r>
            <a:r>
              <a:rPr sz="1200" b="1" spc="-6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Activity for Priority</a:t>
            </a:r>
            <a:r>
              <a:rPr sz="1200" b="1" spc="-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Roles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where</a:t>
            </a:r>
            <a:r>
              <a:rPr sz="1200" b="1" spc="-4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known</a:t>
            </a:r>
            <a:r>
              <a:rPr sz="1200" b="1" spc="-3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shortages</a:t>
            </a:r>
            <a:r>
              <a:rPr sz="1200" b="1" spc="-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have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been</a:t>
            </a:r>
            <a:r>
              <a:rPr sz="1200" b="1" spc="-30">
                <a:latin typeface="Arial"/>
                <a:cs typeface="Arial"/>
              </a:rPr>
              <a:t> </a:t>
            </a:r>
            <a:r>
              <a:rPr sz="1200" b="1" spc="-10">
                <a:latin typeface="Arial"/>
                <a:cs typeface="Arial"/>
              </a:rPr>
              <a:t>identified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409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 spc="-10">
                <a:latin typeface="Arial"/>
                <a:cs typeface="Arial"/>
              </a:rPr>
              <a:t>Sector</a:t>
            </a:r>
            <a:r>
              <a:rPr sz="1200" spc="-8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Attraction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Campaigns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delivered</a:t>
            </a:r>
            <a:r>
              <a:rPr sz="1200" spc="-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by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EUS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AF50"/>
                </a:solidFill>
                <a:latin typeface="Arial"/>
                <a:cs typeface="Arial"/>
              </a:rPr>
              <a:t>[Complete]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lr>
                <a:srgbClr val="00B82E"/>
              </a:buClr>
              <a:buAutoNum type="arabicPeriod"/>
              <a:tabLst>
                <a:tab pos="354965" algn="l"/>
              </a:tabLst>
            </a:pPr>
            <a:r>
              <a:rPr sz="1200" b="1">
                <a:latin typeface="Arial"/>
                <a:cs typeface="Arial"/>
              </a:rPr>
              <a:t>Repurposing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of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routes</a:t>
            </a:r>
            <a:r>
              <a:rPr sz="1200" b="1" spc="-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market</a:t>
            </a:r>
            <a:r>
              <a:rPr sz="1200" b="1" spc="-7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-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include</a:t>
            </a:r>
            <a:r>
              <a:rPr sz="1200" b="1" spc="-3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industry</a:t>
            </a:r>
            <a:r>
              <a:rPr sz="1200" b="1" spc="-3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and</a:t>
            </a:r>
            <a:r>
              <a:rPr sz="1200" b="1" spc="-3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careers</a:t>
            </a:r>
            <a:r>
              <a:rPr sz="1200" b="1" spc="-60">
                <a:latin typeface="Arial"/>
                <a:cs typeface="Arial"/>
              </a:rPr>
              <a:t> </a:t>
            </a:r>
            <a:r>
              <a:rPr sz="1200" b="1" spc="-10">
                <a:latin typeface="Arial"/>
                <a:cs typeface="Arial"/>
              </a:rPr>
              <a:t>advice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409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>
                <a:latin typeface="Arial"/>
                <a:cs typeface="Arial"/>
              </a:rPr>
              <a:t>Rebrand</a:t>
            </a:r>
            <a:r>
              <a:rPr sz="1200" spc="-5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of EUC&amp;J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AF50"/>
                </a:solidFill>
                <a:latin typeface="Arial"/>
                <a:cs typeface="Arial"/>
              </a:rPr>
              <a:t>[Complete]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>
                <a:latin typeface="Arial"/>
                <a:cs typeface="Arial"/>
              </a:rPr>
              <a:t>Alignment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of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Sector</a:t>
            </a:r>
            <a:r>
              <a:rPr sz="1200" spc="-8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Attraction</a:t>
            </a:r>
            <a:r>
              <a:rPr sz="1200" spc="-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Group</a:t>
            </a:r>
            <a:r>
              <a:rPr sz="1200" spc="-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and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EUC&amp;J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Steering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Group</a:t>
            </a:r>
            <a:r>
              <a:rPr sz="1200" spc="-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meetings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AF50"/>
                </a:solidFill>
                <a:latin typeface="Arial"/>
                <a:cs typeface="Arial"/>
              </a:rPr>
              <a:t>[Complete]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>
                <a:latin typeface="Arial"/>
                <a:cs typeface="Arial"/>
              </a:rPr>
              <a:t>Delivery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of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Sector</a:t>
            </a:r>
            <a:r>
              <a:rPr sz="1200" spc="-8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Attraction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Webinars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AF50"/>
                </a:solidFill>
                <a:latin typeface="Arial"/>
                <a:cs typeface="Arial"/>
              </a:rPr>
              <a:t>[Complete]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409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>
                <a:latin typeface="Arial"/>
                <a:cs typeface="Arial"/>
              </a:rPr>
              <a:t>Refresh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of EUC&amp;J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member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and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non-</a:t>
            </a:r>
            <a:r>
              <a:rPr sz="1200">
                <a:latin typeface="Arial"/>
                <a:cs typeface="Arial"/>
              </a:rPr>
              <a:t>member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profiles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on</a:t>
            </a:r>
            <a:r>
              <a:rPr sz="1200" spc="-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EUC&amp;J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website</a:t>
            </a:r>
            <a:r>
              <a:rPr sz="1200" spc="-25">
                <a:latin typeface="Arial"/>
                <a:cs typeface="Arial"/>
              </a:rPr>
              <a:t> </a:t>
            </a:r>
            <a:r>
              <a:rPr sz="1200" i="1">
                <a:solidFill>
                  <a:srgbClr val="00AF50"/>
                </a:solidFill>
                <a:latin typeface="Arial"/>
                <a:cs typeface="Arial"/>
              </a:rPr>
              <a:t>[in progress,</a:t>
            </a:r>
            <a:r>
              <a:rPr sz="1200" i="1" spc="-4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00AF50"/>
                </a:solidFill>
                <a:latin typeface="Arial"/>
                <a:cs typeface="Arial"/>
              </a:rPr>
              <a:t>continual</a:t>
            </a:r>
            <a:r>
              <a:rPr sz="1200" i="1" spc="-4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00" i="1" spc="-10">
                <a:solidFill>
                  <a:srgbClr val="00AF50"/>
                </a:solidFill>
                <a:latin typeface="Arial"/>
                <a:cs typeface="Arial"/>
              </a:rPr>
              <a:t>activity]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 spc="-10">
                <a:latin typeface="Arial"/>
                <a:cs typeface="Arial"/>
              </a:rPr>
              <a:t>Training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Provider</a:t>
            </a:r>
            <a:r>
              <a:rPr sz="1200" spc="-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details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and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Career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Mapping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information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as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part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of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Occupational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Mapping</a:t>
            </a:r>
            <a:r>
              <a:rPr sz="1200" spc="-5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project</a:t>
            </a:r>
            <a:endParaRPr sz="1200">
              <a:latin typeface="Arial"/>
              <a:cs typeface="Arial"/>
            </a:endParaRPr>
          </a:p>
          <a:p>
            <a:pPr marL="736600">
              <a:lnSpc>
                <a:spcPct val="100000"/>
              </a:lnSpc>
            </a:pP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[postponed,</a:t>
            </a:r>
            <a:r>
              <a:rPr sz="1200" i="1" spc="-55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dependent</a:t>
            </a:r>
            <a:r>
              <a:rPr sz="1200" i="1" spc="-50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on</a:t>
            </a:r>
            <a:r>
              <a:rPr sz="1200" i="1" spc="-35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Occupational</a:t>
            </a:r>
            <a:r>
              <a:rPr sz="1200" i="1" spc="-55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Mapping</a:t>
            </a:r>
            <a:r>
              <a:rPr sz="1200" i="1" spc="-60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 spc="-10">
                <a:solidFill>
                  <a:srgbClr val="BE9A00"/>
                </a:solidFill>
                <a:latin typeface="Arial"/>
                <a:cs typeface="Arial"/>
              </a:rPr>
              <a:t>Project]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05"/>
              </a:spcBef>
              <a:buClr>
                <a:srgbClr val="00B82E"/>
              </a:buClr>
              <a:buAutoNum type="arabicPeriod" startAt="3"/>
              <a:tabLst>
                <a:tab pos="354965" algn="l"/>
              </a:tabLst>
            </a:pPr>
            <a:r>
              <a:rPr sz="1200" b="1" spc="-10">
                <a:latin typeface="Arial"/>
                <a:cs typeface="Arial"/>
              </a:rPr>
              <a:t>Targeted</a:t>
            </a:r>
            <a:r>
              <a:rPr sz="1200" b="1" spc="-4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partnerships</a:t>
            </a:r>
            <a:r>
              <a:rPr sz="1200" b="1" spc="-4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maximise</a:t>
            </a:r>
            <a:r>
              <a:rPr sz="1200" b="1" spc="-6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the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impact</a:t>
            </a:r>
            <a:r>
              <a:rPr sz="1200" b="1" spc="-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of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the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 spc="-10">
                <a:latin typeface="Arial"/>
                <a:cs typeface="Arial"/>
              </a:rPr>
              <a:t>strategy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>
                <a:latin typeface="Arial"/>
                <a:cs typeface="Arial"/>
              </a:rPr>
              <a:t>Continued</a:t>
            </a:r>
            <a:r>
              <a:rPr sz="1200" spc="-6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engagement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with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partners</a:t>
            </a:r>
            <a:r>
              <a:rPr sz="1200" spc="-50">
                <a:latin typeface="Arial"/>
                <a:cs typeface="Arial"/>
              </a:rPr>
              <a:t> </a:t>
            </a:r>
            <a:r>
              <a:rPr sz="1200" i="1">
                <a:solidFill>
                  <a:srgbClr val="00AF50"/>
                </a:solidFill>
                <a:latin typeface="Arial"/>
                <a:cs typeface="Arial"/>
              </a:rPr>
              <a:t>[in</a:t>
            </a:r>
            <a:r>
              <a:rPr sz="1200" i="1" spc="-1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00AF50"/>
                </a:solidFill>
                <a:latin typeface="Arial"/>
                <a:cs typeface="Arial"/>
              </a:rPr>
              <a:t>progress,</a:t>
            </a:r>
            <a:r>
              <a:rPr sz="1200" i="1" spc="-4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00AF50"/>
                </a:solidFill>
                <a:latin typeface="Arial"/>
                <a:cs typeface="Arial"/>
              </a:rPr>
              <a:t>continual</a:t>
            </a:r>
            <a:r>
              <a:rPr sz="1200" i="1" spc="-3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200" i="1" spc="-10">
                <a:solidFill>
                  <a:srgbClr val="00AF50"/>
                </a:solidFill>
                <a:latin typeface="Arial"/>
                <a:cs typeface="Arial"/>
              </a:rPr>
              <a:t>activity]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5"/>
              </a:spcBef>
              <a:buClr>
                <a:srgbClr val="00B82E"/>
              </a:buClr>
              <a:buAutoNum type="arabicPeriod" startAt="3"/>
              <a:tabLst>
                <a:tab pos="355600" algn="l"/>
              </a:tabLst>
            </a:pPr>
            <a:r>
              <a:rPr sz="1200" b="1">
                <a:latin typeface="Arial"/>
                <a:cs typeface="Arial"/>
              </a:rPr>
              <a:t>Developing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the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career</a:t>
            </a:r>
            <a:r>
              <a:rPr sz="1200" b="1" spc="-6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pathways</a:t>
            </a:r>
            <a:r>
              <a:rPr sz="1200" b="1" spc="-4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&amp;</a:t>
            </a:r>
            <a:r>
              <a:rPr sz="1200" b="1" spc="-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information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support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new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entrants</a:t>
            </a:r>
            <a:r>
              <a:rPr sz="1200" b="1" spc="-4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and</a:t>
            </a:r>
            <a:r>
              <a:rPr sz="1200" b="1" spc="-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advisors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[postponed,</a:t>
            </a:r>
            <a:r>
              <a:rPr sz="1200" i="1" spc="-65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 spc="-10">
                <a:solidFill>
                  <a:srgbClr val="BE9A00"/>
                </a:solidFill>
                <a:latin typeface="Arial"/>
                <a:cs typeface="Arial"/>
              </a:rPr>
              <a:t>dependent </a:t>
            </a: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on</a:t>
            </a:r>
            <a:r>
              <a:rPr sz="1200" i="1" spc="-20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Occupational</a:t>
            </a:r>
            <a:r>
              <a:rPr sz="1200" i="1" spc="-50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>
                <a:solidFill>
                  <a:srgbClr val="BE9A00"/>
                </a:solidFill>
                <a:latin typeface="Arial"/>
                <a:cs typeface="Arial"/>
              </a:rPr>
              <a:t>Mapping</a:t>
            </a:r>
            <a:r>
              <a:rPr sz="1200" i="1" spc="-55">
                <a:solidFill>
                  <a:srgbClr val="BE9A00"/>
                </a:solidFill>
                <a:latin typeface="Arial"/>
                <a:cs typeface="Arial"/>
              </a:rPr>
              <a:t> </a:t>
            </a:r>
            <a:r>
              <a:rPr sz="1200" i="1" spc="-10">
                <a:solidFill>
                  <a:srgbClr val="BE9A00"/>
                </a:solidFill>
                <a:latin typeface="Arial"/>
                <a:cs typeface="Arial"/>
              </a:rPr>
              <a:t>Project]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lr>
                <a:srgbClr val="00B82E"/>
              </a:buClr>
              <a:buAutoNum type="arabicPeriod" startAt="3"/>
              <a:tabLst>
                <a:tab pos="354965" algn="l"/>
              </a:tabLst>
            </a:pPr>
            <a:r>
              <a:rPr sz="1200" b="1">
                <a:latin typeface="Arial"/>
                <a:cs typeface="Arial"/>
              </a:rPr>
              <a:t>Collaboration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and</a:t>
            </a:r>
            <a:r>
              <a:rPr sz="1200" b="1" spc="-3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sharing</a:t>
            </a:r>
            <a:r>
              <a:rPr sz="1200" b="1" spc="-3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of</a:t>
            </a:r>
            <a:r>
              <a:rPr sz="1200" b="1" spc="-2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best</a:t>
            </a:r>
            <a:r>
              <a:rPr sz="1200" b="1" spc="-4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practice</a:t>
            </a:r>
            <a:r>
              <a:rPr sz="1200" b="1" spc="-6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to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improve</a:t>
            </a:r>
            <a:r>
              <a:rPr sz="1200" b="1" spc="-1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attraction</a:t>
            </a:r>
            <a:r>
              <a:rPr sz="1200" b="1" spc="-45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and</a:t>
            </a:r>
            <a:r>
              <a:rPr sz="1200" b="1" spc="-25">
                <a:latin typeface="Arial"/>
                <a:cs typeface="Arial"/>
              </a:rPr>
              <a:t> </a:t>
            </a:r>
            <a:r>
              <a:rPr sz="1200" b="1" spc="-10">
                <a:latin typeface="Arial"/>
                <a:cs typeface="Arial"/>
              </a:rPr>
              <a:t>retention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409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>
                <a:latin typeface="Arial"/>
                <a:cs typeface="Arial"/>
              </a:rPr>
              <a:t>Establish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 forum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collaborate</a:t>
            </a:r>
            <a:r>
              <a:rPr sz="1200" spc="-5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and</a:t>
            </a:r>
            <a:r>
              <a:rPr sz="1200" spc="-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share</a:t>
            </a:r>
            <a:r>
              <a:rPr sz="1200" spc="-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best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practice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AF50"/>
                </a:solidFill>
                <a:latin typeface="Arial"/>
                <a:cs typeface="Arial"/>
              </a:rPr>
              <a:t>[Complete]</a:t>
            </a:r>
            <a:endParaRPr sz="1200">
              <a:latin typeface="Arial"/>
              <a:cs typeface="Arial"/>
            </a:endParaRPr>
          </a:p>
          <a:p>
            <a:pPr marL="735965" lvl="1" indent="-3422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AutoNum type="alphaLcPeriod"/>
              <a:tabLst>
                <a:tab pos="735965" algn="l"/>
              </a:tabLst>
            </a:pPr>
            <a:r>
              <a:rPr sz="1200">
                <a:latin typeface="Arial"/>
                <a:cs typeface="Arial"/>
              </a:rPr>
              <a:t>Develop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industry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ambassador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network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 i="1" spc="-10">
                <a:solidFill>
                  <a:srgbClr val="BE9A00"/>
                </a:solidFill>
                <a:latin typeface="Arial"/>
                <a:cs typeface="Arial"/>
              </a:rPr>
              <a:t>[Closed]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987" y="475821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38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541" y="2257380"/>
            <a:ext cx="1938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Item</a:t>
            </a:r>
            <a:r>
              <a:rPr sz="22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1" y="2688429"/>
            <a:ext cx="6148705" cy="90170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Delivery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Board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Update:</a:t>
            </a:r>
            <a:r>
              <a:rPr sz="22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EDI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&amp;</a:t>
            </a:r>
            <a:r>
              <a:rPr sz="22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Social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Inclusion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Louise</a:t>
            </a:r>
            <a:r>
              <a:rPr sz="1600" spc="-3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20">
                <a:solidFill>
                  <a:srgbClr val="00471F"/>
                </a:solidFill>
                <a:latin typeface="Arial"/>
                <a:cs typeface="Arial"/>
              </a:rPr>
              <a:t>Parry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758023"/>
            <a:ext cx="5346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6602" y="475802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39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32" y="315443"/>
            <a:ext cx="3578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CEO</a:t>
            </a:r>
            <a:r>
              <a:rPr sz="2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Council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attendance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0112" y="4624840"/>
            <a:ext cx="14217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>
                <a:latin typeface="Arial"/>
                <a:cs typeface="Arial"/>
              </a:rPr>
              <a:t>(T)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–</a:t>
            </a:r>
            <a:r>
              <a:rPr sz="1000" spc="-10">
                <a:latin typeface="Arial"/>
                <a:cs typeface="Arial"/>
              </a:rPr>
              <a:t> Tentative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>
                <a:latin typeface="Arial"/>
                <a:cs typeface="Arial"/>
              </a:rPr>
              <a:t>(D) –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Declined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>
                <a:latin typeface="Arial"/>
                <a:cs typeface="Arial"/>
              </a:rPr>
              <a:t>(TBC)</a:t>
            </a:r>
            <a:r>
              <a:rPr sz="1000" spc="-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–</a:t>
            </a:r>
            <a:r>
              <a:rPr sz="1000" spc="-1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To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be</a:t>
            </a:r>
            <a:r>
              <a:rPr sz="1000" spc="-10">
                <a:latin typeface="Arial"/>
                <a:cs typeface="Arial"/>
              </a:rPr>
              <a:t> confirmed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3814" y="871725"/>
          <a:ext cx="4066540" cy="4060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 marL="2540">
                        <a:lnSpc>
                          <a:spcPts val="1125"/>
                        </a:lnSpc>
                      </a:pPr>
                      <a:r>
                        <a:rPr sz="10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125"/>
                        </a:lnSpc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Keith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Haslett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 (D)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30">
                          <a:latin typeface="Calibri"/>
                          <a:cs typeface="Calibri"/>
                        </a:rPr>
                        <a:t>Affinity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Water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Rebecca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Harrison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0">
                          <a:latin typeface="Calibri"/>
                          <a:cs typeface="Calibri"/>
                        </a:rPr>
                        <a:t>Anglian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4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Group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1125"/>
                        </a:lnSpc>
                        <a:spcBef>
                          <a:spcPts val="5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Phill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Price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73075">
                        <a:lnSpc>
                          <a:spcPts val="1200"/>
                        </a:lnSpc>
                      </a:pPr>
                      <a:r>
                        <a:rPr sz="1000">
                          <a:latin typeface="Calibri"/>
                          <a:cs typeface="Calibri"/>
                        </a:rPr>
                        <a:t>AUREOS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Ltd</a:t>
                      </a:r>
                      <a:r>
                        <a:rPr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>
                          <a:latin typeface="Calibri"/>
                          <a:cs typeface="Calibri"/>
                        </a:rPr>
                        <a:t>(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 Previously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Keltbray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Infrastructure</a:t>
                      </a:r>
                      <a:r>
                        <a:rPr sz="1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0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Ltd)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Martin</a:t>
                      </a:r>
                      <a:r>
                        <a:rPr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Rimmer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>
                          <a:latin typeface="Calibri"/>
                          <a:cs typeface="Calibri"/>
                        </a:rPr>
                        <a:t>Cadent</a:t>
                      </a:r>
                      <a:r>
                        <a:rPr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Gas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Stephen</a:t>
                      </a:r>
                      <a:r>
                        <a:rPr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Goldthorpe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Centrica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Ian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Kinnaird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0">
                          <a:latin typeface="Calibri"/>
                          <a:cs typeface="Calibri"/>
                        </a:rPr>
                        <a:t>Drax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Chris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Norbury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>
                          <a:latin typeface="Calibri"/>
                          <a:cs typeface="Calibri"/>
                        </a:rPr>
                        <a:t>E.ON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UK</a:t>
                      </a:r>
                      <a:r>
                        <a:rPr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plc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Matthew</a:t>
                      </a:r>
                      <a:r>
                        <a:rPr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Lay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>
                          <a:latin typeface="Calibri"/>
                          <a:cs typeface="Calibri"/>
                        </a:rPr>
                        <a:t>EDF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 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Tom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Darby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Enfinium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Paul</a:t>
                      </a:r>
                      <a:r>
                        <a:rPr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Cox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5">
                          <a:latin typeface="Calibri"/>
                          <a:cs typeface="Calibri"/>
                        </a:rPr>
                        <a:t>EUS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Louise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Parry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5">
                          <a:latin typeface="Calibri"/>
                          <a:cs typeface="Calibri"/>
                        </a:rPr>
                        <a:t>EUS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Steve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Barrett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5">
                          <a:latin typeface="Calibri"/>
                          <a:cs typeface="Calibri"/>
                        </a:rPr>
                        <a:t>EUS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Steve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Longdon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(D)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65">
                          <a:latin typeface="Calibri"/>
                          <a:cs typeface="Calibri"/>
                        </a:rPr>
                        <a:t>FCC</a:t>
                      </a:r>
                      <a:r>
                        <a:rPr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Environment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Karel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Nohejl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(TBC)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5">
                          <a:latin typeface="Calibri"/>
                          <a:cs typeface="Calibri"/>
                        </a:rPr>
                        <a:t>InterGen</a:t>
                      </a:r>
                      <a:r>
                        <a:rPr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(UK)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Ltd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Judy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Middleton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0">
                          <a:latin typeface="Calibri"/>
                          <a:cs typeface="Calibri"/>
                        </a:rPr>
                        <a:t>Kier</a:t>
                      </a:r>
                      <a:r>
                        <a:rPr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>
                          <a:latin typeface="Calibri"/>
                          <a:cs typeface="Calibri"/>
                        </a:rPr>
                        <a:t>Resources,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 Nuclear</a:t>
                      </a:r>
                      <a:r>
                        <a:rPr sz="100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1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Networks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Colin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Jellicoe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45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Group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Services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John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Tyler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Grid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Claire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Allcock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30">
                          <a:latin typeface="Calibri"/>
                          <a:cs typeface="Calibri"/>
                        </a:rPr>
                        <a:t>Northern</a:t>
                      </a:r>
                      <a:r>
                        <a:rPr sz="1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>
                          <a:latin typeface="Calibri"/>
                          <a:cs typeface="Calibri"/>
                        </a:rPr>
                        <a:t>Gas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Networks</a:t>
                      </a:r>
                      <a:r>
                        <a:rPr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Ltd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Steve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McDonald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35">
                          <a:latin typeface="Calibri"/>
                          <a:cs typeface="Calibri"/>
                        </a:rPr>
                        <a:t>Northern</a:t>
                      </a:r>
                      <a:r>
                        <a:rPr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Powergrid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Elouise</a:t>
                      </a:r>
                      <a:r>
                        <a:rPr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Leonard-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Cross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30">
                          <a:latin typeface="Calibri"/>
                          <a:cs typeface="Calibri"/>
                        </a:rPr>
                        <a:t>Northumbrian</a:t>
                      </a:r>
                      <a:r>
                        <a:rPr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4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Group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88265">
                        <a:lnSpc>
                          <a:spcPts val="1125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Neil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Ohara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(TBC)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>
                          <a:latin typeface="Calibri"/>
                          <a:cs typeface="Calibri"/>
                        </a:rPr>
                        <a:t>OCU</a:t>
                      </a:r>
                      <a:r>
                        <a:rPr sz="10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Group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525553"/>
                      </a:solidFill>
                      <a:prstDash val="solid"/>
                    </a:lnL>
                    <a:lnR w="12700">
                      <a:solidFill>
                        <a:srgbClr val="525553"/>
                      </a:solidFill>
                      <a:prstDash val="solid"/>
                    </a:lnR>
                    <a:lnT w="12700">
                      <a:solidFill>
                        <a:srgbClr val="525553"/>
                      </a:solidFill>
                      <a:prstDash val="solid"/>
                    </a:lnT>
                    <a:lnB w="12700">
                      <a:solidFill>
                        <a:srgbClr val="525553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70783"/>
              </p:ext>
            </p:extLst>
          </p:nvPr>
        </p:nvGraphicFramePr>
        <p:xfrm>
          <a:off x="4768899" y="869346"/>
          <a:ext cx="4060190" cy="287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marL="254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Nicola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Connelly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>
                          <a:latin typeface="Calibri"/>
                          <a:cs typeface="Calibri"/>
                        </a:rPr>
                        <a:t>Scottish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35">
                          <a:latin typeface="Calibri"/>
                          <a:cs typeface="Calibri"/>
                        </a:rPr>
                        <a:t>Power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>
                          <a:latin typeface="Calibri"/>
                          <a:cs typeface="Calibri"/>
                        </a:rPr>
                        <a:t>(SP</a:t>
                      </a:r>
                      <a:r>
                        <a:rPr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Networks)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Alex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Plant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(TBC)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>
                          <a:latin typeface="Calibri"/>
                          <a:cs typeface="Calibri"/>
                        </a:rPr>
                        <a:t>Scottish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 Water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Ian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Cain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(T)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>
                          <a:latin typeface="Calibri"/>
                          <a:cs typeface="Calibri"/>
                        </a:rPr>
                        <a:t>SES</a:t>
                      </a:r>
                      <a:r>
                        <a:rPr sz="10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Water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Steve</a:t>
                      </a:r>
                      <a:r>
                        <a:rPr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Jones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 (D)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Siemens</a:t>
                      </a:r>
                      <a:r>
                        <a:rPr lang="en-US" sz="1000" spc="-10">
                          <a:latin typeface="Calibri"/>
                          <a:cs typeface="Calibri"/>
                        </a:rPr>
                        <a:t> 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Susan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Davy</a:t>
                      </a:r>
                      <a:r>
                        <a:rPr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(D)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South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West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Ltd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R="246379" algn="r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Lawrence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Gosden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(D)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0">
                          <a:latin typeface="Calibri"/>
                          <a:cs typeface="Calibri"/>
                        </a:rPr>
                        <a:t>Southern</a:t>
                      </a:r>
                      <a:r>
                        <a:rPr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Water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Nicki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Hussain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5">
                          <a:latin typeface="Calibri"/>
                          <a:cs typeface="Calibri"/>
                        </a:rPr>
                        <a:t>SSE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Catherine</a:t>
                      </a:r>
                      <a:r>
                        <a:rPr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Green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Thames</a:t>
                      </a:r>
                      <a:r>
                        <a:rPr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4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Ltd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Matthew</a:t>
                      </a:r>
                      <a:r>
                        <a:rPr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Cannon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35"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>
                          <a:latin typeface="Calibri"/>
                          <a:cs typeface="Calibri"/>
                        </a:rPr>
                        <a:t>Clancy</a:t>
                      </a:r>
                      <a:r>
                        <a:rPr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Group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Andrew</a:t>
                      </a:r>
                      <a:r>
                        <a:rPr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Pace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UK</a:t>
                      </a:r>
                      <a:r>
                        <a:rPr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30">
                          <a:latin typeface="Calibri"/>
                          <a:cs typeface="Calibri"/>
                        </a:rPr>
                        <a:t>Power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Networks</a:t>
                      </a:r>
                      <a:r>
                        <a:rPr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(UKPN)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Angela</a:t>
                      </a:r>
                      <a:r>
                        <a:rPr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Mitchell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(D)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5">
                          <a:latin typeface="Calibri"/>
                          <a:cs typeface="Calibri"/>
                        </a:rPr>
                        <a:t>Uniper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UK</a:t>
                      </a:r>
                      <a:r>
                        <a:rPr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Ltd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R="238760" algn="r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Louise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Beardmore</a:t>
                      </a:r>
                      <a:r>
                        <a:rPr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(D)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25">
                          <a:latin typeface="Calibri"/>
                          <a:cs typeface="Calibri"/>
                        </a:rPr>
                        <a:t>United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Utilities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 PLC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Ciara</a:t>
                      </a:r>
                      <a:r>
                        <a:rPr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Pryce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>
                          <a:latin typeface="Calibri"/>
                          <a:cs typeface="Calibri"/>
                        </a:rPr>
                        <a:t>VGC</a:t>
                      </a:r>
                      <a:r>
                        <a:rPr sz="10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Group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Bethan</a:t>
                      </a:r>
                      <a:r>
                        <a:rPr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>
                          <a:latin typeface="Arial"/>
                          <a:cs typeface="Arial"/>
                        </a:rPr>
                        <a:t>Jones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Wales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1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West </a:t>
                      </a:r>
                      <a:r>
                        <a:rPr sz="1000" spc="-10">
                          <a:latin typeface="Calibri"/>
                          <a:cs typeface="Calibri"/>
                        </a:rPr>
                        <a:t>Utilities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91440">
                        <a:lnSpc>
                          <a:spcPts val="1130"/>
                        </a:lnSpc>
                        <a:spcBef>
                          <a:spcPts val="190"/>
                        </a:spcBef>
                      </a:pPr>
                      <a:r>
                        <a:rPr sz="1000">
                          <a:latin typeface="Arial"/>
                          <a:cs typeface="Arial"/>
                        </a:rPr>
                        <a:t>Ruther</a:t>
                      </a:r>
                      <a:r>
                        <a:rPr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000">
                          <a:latin typeface="Arial"/>
                          <a:cs typeface="Arial"/>
                        </a:rPr>
                        <a:t>Jefferson</a:t>
                      </a:r>
                      <a:r>
                        <a:rPr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>
                          <a:latin typeface="Arial"/>
                          <a:cs typeface="Arial"/>
                        </a:rPr>
                        <a:t>(D)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75"/>
                        </a:lnSpc>
                        <a:spcBef>
                          <a:spcPts val="140"/>
                        </a:spcBef>
                      </a:pPr>
                      <a:r>
                        <a:rPr sz="1000" spc="-10">
                          <a:latin typeface="Calibri"/>
                          <a:cs typeface="Calibri"/>
                        </a:rPr>
                        <a:t>Wessex</a:t>
                      </a:r>
                      <a:r>
                        <a:rPr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4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>
                          <a:latin typeface="Calibri"/>
                          <a:cs typeface="Calibri"/>
                        </a:rPr>
                        <a:t>Ltd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42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Strategic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Priorities</a:t>
            </a:r>
            <a:r>
              <a:rPr sz="2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through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2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2030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1256094"/>
            <a:ext cx="8117205" cy="293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latin typeface="Arial"/>
                <a:cs typeface="Arial"/>
              </a:rPr>
              <a:t>In</a:t>
            </a:r>
            <a:r>
              <a:rPr sz="1500" spc="-25">
                <a:latin typeface="Arial"/>
                <a:cs typeface="Arial"/>
              </a:rPr>
              <a:t> </a:t>
            </a:r>
            <a:r>
              <a:rPr sz="1500" spc="-20">
                <a:latin typeface="Arial"/>
                <a:cs typeface="Arial"/>
              </a:rPr>
              <a:t>summary,</a:t>
            </a:r>
            <a:r>
              <a:rPr sz="1500" spc="-2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the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group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agreed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the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strategic</a:t>
            </a:r>
            <a:r>
              <a:rPr sz="1500" spc="-4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goals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remain</a:t>
            </a:r>
            <a:r>
              <a:rPr sz="1500" spc="-20">
                <a:latin typeface="Arial"/>
                <a:cs typeface="Arial"/>
              </a:rPr>
              <a:t> </a:t>
            </a:r>
            <a:r>
              <a:rPr sz="1500" spc="-10">
                <a:latin typeface="Arial"/>
                <a:cs typeface="Arial"/>
              </a:rPr>
              <a:t>valid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500">
              <a:latin typeface="Arial"/>
              <a:cs typeface="Arial"/>
            </a:endParaRPr>
          </a:p>
          <a:p>
            <a:pPr marL="355600" marR="184785" indent="-342900">
              <a:lnSpc>
                <a:spcPts val="1700"/>
              </a:lnSpc>
              <a:buClr>
                <a:srgbClr val="00B82E"/>
              </a:buClr>
              <a:buAutoNum type="arabicPeriod"/>
              <a:tabLst>
                <a:tab pos="355600" algn="l"/>
              </a:tabLst>
            </a:pPr>
            <a:r>
              <a:rPr sz="1500" b="1">
                <a:latin typeface="Arial"/>
                <a:cs typeface="Arial"/>
              </a:rPr>
              <a:t>Leading</a:t>
            </a:r>
            <a:r>
              <a:rPr sz="1500" b="1" spc="-60">
                <a:latin typeface="Arial"/>
                <a:cs typeface="Arial"/>
              </a:rPr>
              <a:t> </a:t>
            </a:r>
            <a:r>
              <a:rPr sz="1500" b="1">
                <a:latin typeface="Arial"/>
                <a:cs typeface="Arial"/>
              </a:rPr>
              <a:t>Inclusion</a:t>
            </a:r>
            <a:r>
              <a:rPr sz="1500" b="1" spc="-5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achieving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diverse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[leadership]</a:t>
            </a:r>
            <a:r>
              <a:rPr sz="1500" spc="-7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teams,</a:t>
            </a:r>
            <a:r>
              <a:rPr sz="1500" spc="-5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demonstrating</a:t>
            </a:r>
            <a:r>
              <a:rPr sz="1500" spc="-7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progress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 spc="-10">
                <a:latin typeface="Arial"/>
                <a:cs typeface="Arial"/>
              </a:rPr>
              <a:t>through </a:t>
            </a:r>
            <a:r>
              <a:rPr sz="1500">
                <a:latin typeface="Arial"/>
                <a:cs typeface="Arial"/>
              </a:rPr>
              <a:t>external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benchmarking</a:t>
            </a:r>
            <a:r>
              <a:rPr sz="1500" spc="-7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and</a:t>
            </a:r>
            <a:r>
              <a:rPr sz="1500" spc="-5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exceeding</a:t>
            </a:r>
            <a:r>
              <a:rPr sz="1500" spc="-5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mandatory</a:t>
            </a:r>
            <a:r>
              <a:rPr sz="1500" spc="-75">
                <a:latin typeface="Arial"/>
                <a:cs typeface="Arial"/>
              </a:rPr>
              <a:t> </a:t>
            </a:r>
            <a:r>
              <a:rPr sz="1500" spc="-10">
                <a:latin typeface="Arial"/>
                <a:cs typeface="Arial"/>
              </a:rPr>
              <a:t>expectations.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B82E"/>
              </a:buClr>
              <a:buFont typeface="Arial"/>
              <a:buAutoNum type="arabicPeriod"/>
            </a:pPr>
            <a:endParaRPr sz="1500">
              <a:latin typeface="Arial"/>
              <a:cs typeface="Arial"/>
            </a:endParaRPr>
          </a:p>
          <a:p>
            <a:pPr marL="201930" lvl="1" indent="-189230">
              <a:lnSpc>
                <a:spcPct val="100000"/>
              </a:lnSpc>
              <a:buClr>
                <a:srgbClr val="00B82E"/>
              </a:buClr>
              <a:buChar char="•"/>
              <a:tabLst>
                <a:tab pos="201930" algn="l"/>
              </a:tabLst>
            </a:pPr>
            <a:r>
              <a:rPr sz="1500">
                <a:latin typeface="Arial"/>
                <a:cs typeface="Arial"/>
              </a:rPr>
              <a:t>Use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of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IMF</a:t>
            </a:r>
            <a:r>
              <a:rPr sz="1500" spc="-4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–</a:t>
            </a:r>
            <a:r>
              <a:rPr sz="1500" spc="-2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data/results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still</a:t>
            </a:r>
            <a:r>
              <a:rPr sz="1500" spc="-3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relevant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and</a:t>
            </a:r>
            <a:r>
              <a:rPr sz="1500" spc="-2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good</a:t>
            </a:r>
            <a:r>
              <a:rPr sz="1500" spc="-4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leverage</a:t>
            </a:r>
            <a:r>
              <a:rPr sz="1500" spc="-15">
                <a:latin typeface="Arial"/>
                <a:cs typeface="Arial"/>
              </a:rPr>
              <a:t> </a:t>
            </a:r>
            <a:r>
              <a:rPr sz="1500" spc="-10">
                <a:latin typeface="Arial"/>
                <a:cs typeface="Arial"/>
              </a:rPr>
              <a:t>for:-</a:t>
            </a:r>
            <a:endParaRPr sz="1500">
              <a:latin typeface="Arial"/>
              <a:cs typeface="Arial"/>
            </a:endParaRPr>
          </a:p>
          <a:p>
            <a:pPr marL="735965" lvl="2" indent="-342265">
              <a:lnSpc>
                <a:spcPct val="100000"/>
              </a:lnSpc>
              <a:spcBef>
                <a:spcPts val="400"/>
              </a:spcBef>
              <a:buClr>
                <a:srgbClr val="00B82E"/>
              </a:buClr>
              <a:buFont typeface="Arial"/>
              <a:buChar char="-"/>
              <a:tabLst>
                <a:tab pos="735965" algn="l"/>
              </a:tabLst>
            </a:pPr>
            <a:r>
              <a:rPr sz="1400" i="1">
                <a:latin typeface="Arial"/>
                <a:cs typeface="Arial"/>
              </a:rPr>
              <a:t>Collaboration</a:t>
            </a:r>
            <a:r>
              <a:rPr sz="1400" i="1" spc="-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across</a:t>
            </a:r>
            <a:r>
              <a:rPr sz="1400" i="1" spc="-5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the</a:t>
            </a:r>
            <a:r>
              <a:rPr sz="1400" i="1" spc="-40">
                <a:latin typeface="Arial"/>
                <a:cs typeface="Arial"/>
              </a:rPr>
              <a:t> </a:t>
            </a:r>
            <a:r>
              <a:rPr sz="1400" i="1" spc="-10">
                <a:latin typeface="Arial"/>
                <a:cs typeface="Arial"/>
              </a:rPr>
              <a:t>sector</a:t>
            </a:r>
            <a:endParaRPr sz="1400">
              <a:latin typeface="Arial"/>
              <a:cs typeface="Arial"/>
            </a:endParaRPr>
          </a:p>
          <a:p>
            <a:pPr marL="735330" marR="5080" lvl="2" indent="-342265">
              <a:lnSpc>
                <a:spcPct val="100000"/>
              </a:lnSpc>
              <a:spcBef>
                <a:spcPts val="405"/>
              </a:spcBef>
              <a:buClr>
                <a:srgbClr val="00B82E"/>
              </a:buClr>
              <a:buFont typeface="Arial"/>
              <a:buChar char="-"/>
              <a:tabLst>
                <a:tab pos="735330" algn="l"/>
              </a:tabLst>
            </a:pPr>
            <a:r>
              <a:rPr sz="1400" i="1">
                <a:latin typeface="Arial"/>
                <a:cs typeface="Arial"/>
              </a:rPr>
              <a:t>Sharing</a:t>
            </a:r>
            <a:r>
              <a:rPr sz="1400" i="1" spc="5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of</a:t>
            </a:r>
            <a:r>
              <a:rPr sz="1400" i="1" spc="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good</a:t>
            </a:r>
            <a:r>
              <a:rPr sz="1400" i="1" spc="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practice</a:t>
            </a:r>
            <a:r>
              <a:rPr sz="1400" i="1" spc="5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(what</a:t>
            </a:r>
            <a:r>
              <a:rPr sz="1400" i="1" spc="6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have</a:t>
            </a:r>
            <a:r>
              <a:rPr sz="1400" i="1" spc="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companies</a:t>
            </a:r>
            <a:r>
              <a:rPr sz="1400" i="1" spc="6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across</a:t>
            </a:r>
            <a:r>
              <a:rPr sz="1400" i="1" spc="6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our</a:t>
            </a:r>
            <a:r>
              <a:rPr sz="1400" i="1" spc="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sector</a:t>
            </a:r>
            <a:r>
              <a:rPr sz="1400" i="1" spc="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done</a:t>
            </a:r>
            <a:r>
              <a:rPr sz="1400" i="1" spc="4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to</a:t>
            </a:r>
            <a:r>
              <a:rPr sz="1400" i="1" spc="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drive</a:t>
            </a:r>
            <a:r>
              <a:rPr sz="1400" i="1" spc="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change</a:t>
            </a:r>
            <a:r>
              <a:rPr sz="1400" i="1" spc="60">
                <a:latin typeface="Arial"/>
                <a:cs typeface="Arial"/>
              </a:rPr>
              <a:t> </a:t>
            </a:r>
            <a:r>
              <a:rPr sz="1400" i="1" spc="-25">
                <a:latin typeface="Arial"/>
                <a:cs typeface="Arial"/>
              </a:rPr>
              <a:t>and </a:t>
            </a:r>
            <a:r>
              <a:rPr sz="1400" i="1">
                <a:latin typeface="Arial"/>
                <a:cs typeface="Arial"/>
              </a:rPr>
              <a:t>progress;</a:t>
            </a:r>
            <a:r>
              <a:rPr sz="1400" i="1" spc="-4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what</a:t>
            </a:r>
            <a:r>
              <a:rPr sz="1400" i="1" spc="-2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can</a:t>
            </a:r>
            <a:r>
              <a:rPr sz="1400" i="1" spc="-2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we</a:t>
            </a:r>
            <a:r>
              <a:rPr sz="1400" i="1" spc="-1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learn</a:t>
            </a:r>
            <a:r>
              <a:rPr sz="1400" i="1" spc="-4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from</a:t>
            </a:r>
            <a:r>
              <a:rPr sz="1400" i="1" spc="-3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each</a:t>
            </a:r>
            <a:r>
              <a:rPr sz="1400" i="1" spc="-35">
                <a:latin typeface="Arial"/>
                <a:cs typeface="Arial"/>
              </a:rPr>
              <a:t> </a:t>
            </a:r>
            <a:r>
              <a:rPr sz="1400" i="1" spc="-10">
                <a:latin typeface="Arial"/>
                <a:cs typeface="Arial"/>
              </a:rPr>
              <a:t>other)</a:t>
            </a:r>
            <a:endParaRPr sz="1400">
              <a:latin typeface="Arial"/>
              <a:cs typeface="Arial"/>
            </a:endParaRPr>
          </a:p>
          <a:p>
            <a:pPr marL="735965" lvl="2" indent="-342265">
              <a:lnSpc>
                <a:spcPct val="100000"/>
              </a:lnSpc>
              <a:spcBef>
                <a:spcPts val="400"/>
              </a:spcBef>
              <a:buClr>
                <a:srgbClr val="00B82E"/>
              </a:buClr>
              <a:buFont typeface="Arial"/>
              <a:buChar char="-"/>
              <a:tabLst>
                <a:tab pos="735965" algn="l"/>
              </a:tabLst>
            </a:pPr>
            <a:r>
              <a:rPr sz="1400" i="1">
                <a:latin typeface="Arial"/>
                <a:cs typeface="Arial"/>
              </a:rPr>
              <a:t>Recognise</a:t>
            </a:r>
            <a:r>
              <a:rPr sz="1400" i="1" spc="-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that</a:t>
            </a:r>
            <a:r>
              <a:rPr sz="1400" i="1" spc="-3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intersectional</a:t>
            </a:r>
            <a:r>
              <a:rPr sz="1400" i="1" spc="-6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data</a:t>
            </a:r>
            <a:r>
              <a:rPr sz="1400" i="1" spc="-4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is</a:t>
            </a:r>
            <a:r>
              <a:rPr sz="1400" i="1" spc="-1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a</a:t>
            </a:r>
            <a:r>
              <a:rPr sz="1400" i="1" spc="-20">
                <a:latin typeface="Arial"/>
                <a:cs typeface="Arial"/>
              </a:rPr>
              <a:t> </a:t>
            </a:r>
            <a:r>
              <a:rPr sz="1400" i="1" spc="-10">
                <a:latin typeface="Arial"/>
                <a:cs typeface="Arial"/>
              </a:rPr>
              <a:t>challenge</a:t>
            </a:r>
            <a:endParaRPr sz="1400">
              <a:latin typeface="Arial"/>
              <a:cs typeface="Arial"/>
            </a:endParaRPr>
          </a:p>
          <a:p>
            <a:pPr marL="201295" marR="373380" lvl="1" indent="-189230">
              <a:lnSpc>
                <a:spcPct val="100000"/>
              </a:lnSpc>
              <a:spcBef>
                <a:spcPts val="800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500">
                <a:latin typeface="Arial"/>
                <a:cs typeface="Arial"/>
              </a:rPr>
              <a:t>Focus</a:t>
            </a:r>
            <a:r>
              <a:rPr sz="1500" spc="-5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on</a:t>
            </a:r>
            <a:r>
              <a:rPr sz="1500" spc="-4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leadership</a:t>
            </a:r>
            <a:r>
              <a:rPr sz="1500" spc="-4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pipelines</a:t>
            </a:r>
            <a:r>
              <a:rPr sz="1500" spc="-5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–</a:t>
            </a:r>
            <a:r>
              <a:rPr sz="1500" spc="-3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talent,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development,</a:t>
            </a:r>
            <a:r>
              <a:rPr sz="1500" spc="-55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succession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alongside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recruitment</a:t>
            </a:r>
            <a:r>
              <a:rPr sz="1500" spc="-60">
                <a:latin typeface="Arial"/>
                <a:cs typeface="Arial"/>
              </a:rPr>
              <a:t> </a:t>
            </a:r>
            <a:r>
              <a:rPr sz="1500" spc="-25">
                <a:latin typeface="Arial"/>
                <a:cs typeface="Arial"/>
              </a:rPr>
              <a:t>in 	</a:t>
            </a:r>
            <a:r>
              <a:rPr sz="1500">
                <a:latin typeface="Arial"/>
                <a:cs typeface="Arial"/>
              </a:rPr>
              <a:t>and</a:t>
            </a:r>
            <a:r>
              <a:rPr sz="1500" spc="-40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progression</a:t>
            </a:r>
            <a:r>
              <a:rPr sz="1500" spc="-65">
                <a:latin typeface="Arial"/>
                <a:cs typeface="Arial"/>
              </a:rPr>
              <a:t> </a:t>
            </a:r>
            <a:r>
              <a:rPr sz="1500" spc="-35">
                <a:latin typeface="Arial"/>
                <a:cs typeface="Arial"/>
              </a:rPr>
              <a:t>up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Strategic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Priorities</a:t>
            </a:r>
            <a:r>
              <a:rPr sz="2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through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2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2030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41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510375" y="1256094"/>
            <a:ext cx="7727950" cy="28606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965" marR="5080" indent="-342900">
              <a:lnSpc>
                <a:spcPts val="1600"/>
              </a:lnSpc>
              <a:spcBef>
                <a:spcPts val="225"/>
              </a:spcBef>
              <a:buClr>
                <a:srgbClr val="00B82E"/>
              </a:buClr>
              <a:buAutoNum type="arabicPeriod" startAt="2"/>
              <a:tabLst>
                <a:tab pos="354965" algn="l"/>
              </a:tabLst>
            </a:pPr>
            <a:r>
              <a:rPr sz="1400" b="1">
                <a:latin typeface="Arial"/>
                <a:cs typeface="Arial"/>
              </a:rPr>
              <a:t>Sector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Collaboration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–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by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202</a:t>
            </a:r>
            <a:r>
              <a:rPr sz="1400" i="1">
                <a:latin typeface="Arial"/>
                <a:cs typeface="Arial"/>
              </a:rPr>
              <a:t>8</a:t>
            </a:r>
            <a:r>
              <a:rPr sz="1400">
                <a:latin typeface="Arial"/>
                <a:cs typeface="Arial"/>
              </a:rPr>
              <a:t>,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sharing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best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practice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inclusion,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equality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diversity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is </a:t>
            </a:r>
            <a:r>
              <a:rPr sz="1400">
                <a:latin typeface="Arial"/>
                <a:cs typeface="Arial"/>
              </a:rPr>
              <a:t>routine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embedded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across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sector.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Clr>
                <a:srgbClr val="00B82E"/>
              </a:buClr>
              <a:buFont typeface="Arial"/>
              <a:buAutoNum type="arabicPeriod" startAt="2"/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>
                <a:latin typeface="Arial"/>
                <a:cs typeface="Arial"/>
              </a:rPr>
              <a:t>Things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we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can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commit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774700" lvl="1" indent="-381000">
              <a:lnSpc>
                <a:spcPct val="100000"/>
              </a:lnSpc>
              <a:spcBef>
                <a:spcPts val="405"/>
              </a:spcBef>
              <a:buAutoNum type="alphaLcParenR"/>
              <a:tabLst>
                <a:tab pos="774700" algn="l"/>
              </a:tabLst>
            </a:pPr>
            <a:r>
              <a:rPr sz="1500" b="1">
                <a:latin typeface="Arial"/>
                <a:cs typeface="Arial"/>
              </a:rPr>
              <a:t>Improving</a:t>
            </a:r>
            <a:r>
              <a:rPr sz="1500" b="1" spc="-30">
                <a:latin typeface="Arial"/>
                <a:cs typeface="Arial"/>
              </a:rPr>
              <a:t> </a:t>
            </a:r>
            <a:r>
              <a:rPr sz="1500" b="1">
                <a:latin typeface="Arial"/>
                <a:cs typeface="Arial"/>
              </a:rPr>
              <a:t>data</a:t>
            </a:r>
            <a:r>
              <a:rPr sz="1500" b="1" spc="-40">
                <a:latin typeface="Arial"/>
                <a:cs typeface="Arial"/>
              </a:rPr>
              <a:t> </a:t>
            </a:r>
            <a:r>
              <a:rPr sz="1500" b="1" spc="-10">
                <a:latin typeface="Arial"/>
                <a:cs typeface="Arial"/>
              </a:rPr>
              <a:t>sharing</a:t>
            </a:r>
            <a:endParaRPr sz="15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405"/>
              </a:spcBef>
              <a:buClr>
                <a:srgbClr val="00B82E"/>
              </a:buClr>
              <a:buChar char="•"/>
              <a:tabLst>
                <a:tab pos="1137285" algn="l"/>
              </a:tabLst>
            </a:pPr>
            <a:r>
              <a:rPr sz="1200">
                <a:latin typeface="Arial"/>
                <a:cs typeface="Arial"/>
              </a:rPr>
              <a:t>Start</a:t>
            </a:r>
            <a:r>
              <a:rPr sz="1200" spc="-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with</a:t>
            </a:r>
            <a:r>
              <a:rPr sz="1200" spc="-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how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companies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have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been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successful</a:t>
            </a:r>
            <a:r>
              <a:rPr sz="1200" spc="-5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in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gathering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data/disclosure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of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diversity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 spc="-2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Char char="•"/>
              <a:tabLst>
                <a:tab pos="1137285" algn="l"/>
              </a:tabLst>
            </a:pPr>
            <a:r>
              <a:rPr sz="1200">
                <a:latin typeface="Arial"/>
                <a:cs typeface="Arial"/>
              </a:rPr>
              <a:t>Consider</a:t>
            </a:r>
            <a:r>
              <a:rPr sz="1200" spc="-5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broader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data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measurement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(e.g.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socio-</a:t>
            </a:r>
            <a:r>
              <a:rPr sz="1200">
                <a:latin typeface="Arial"/>
                <a:cs typeface="Arial"/>
              </a:rPr>
              <a:t>economic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data</a:t>
            </a:r>
            <a:r>
              <a:rPr sz="1200" spc="-3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–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consistency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in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what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we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ask?)</a:t>
            </a:r>
            <a:endParaRPr sz="12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409"/>
              </a:spcBef>
              <a:buClr>
                <a:srgbClr val="00B82E"/>
              </a:buClr>
              <a:buChar char="•"/>
              <a:tabLst>
                <a:tab pos="1137285" algn="l"/>
              </a:tabLst>
            </a:pPr>
            <a:r>
              <a:rPr sz="1200">
                <a:latin typeface="Arial"/>
                <a:cs typeface="Arial"/>
              </a:rPr>
              <a:t>Working</a:t>
            </a:r>
            <a:r>
              <a:rPr sz="1200" spc="-5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together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increase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disclosure</a:t>
            </a:r>
            <a:endParaRPr sz="12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Char char="•"/>
              <a:tabLst>
                <a:tab pos="1137285" algn="l"/>
              </a:tabLst>
            </a:pPr>
            <a:r>
              <a:rPr sz="1200">
                <a:latin typeface="Arial"/>
                <a:cs typeface="Arial"/>
              </a:rPr>
              <a:t>Actionable</a:t>
            </a:r>
            <a:r>
              <a:rPr sz="1200" spc="-55">
                <a:latin typeface="Arial"/>
                <a:cs typeface="Arial"/>
              </a:rPr>
              <a:t> </a:t>
            </a:r>
            <a:r>
              <a:rPr sz="1200" spc="-2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Char char="•"/>
              <a:tabLst>
                <a:tab pos="1137285" algn="l"/>
              </a:tabLst>
            </a:pPr>
            <a:r>
              <a:rPr sz="1200">
                <a:latin typeface="Arial"/>
                <a:cs typeface="Arial"/>
              </a:rPr>
              <a:t>Improve</a:t>
            </a:r>
            <a:r>
              <a:rPr sz="1200" spc="2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intersectionality</a:t>
            </a:r>
            <a:r>
              <a:rPr sz="1200" spc="5">
                <a:latin typeface="Arial"/>
                <a:cs typeface="Arial"/>
              </a:rPr>
              <a:t> </a:t>
            </a:r>
            <a:r>
              <a:rPr sz="1200" spc="-2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400"/>
              </a:spcBef>
              <a:buClr>
                <a:srgbClr val="292B2A"/>
              </a:buClr>
              <a:buAutoNum type="alphaLcParenR"/>
              <a:tabLst>
                <a:tab pos="812800" algn="l"/>
              </a:tabLst>
            </a:pPr>
            <a:r>
              <a:rPr sz="1400" b="1" spc="-10">
                <a:latin typeface="Arial"/>
                <a:cs typeface="Arial"/>
              </a:rPr>
              <a:t>Sharing/amplifying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good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practice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across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the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employment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lifecycle</a:t>
            </a:r>
            <a:endParaRPr sz="1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400"/>
              </a:spcBef>
              <a:buClr>
                <a:srgbClr val="292B2A"/>
              </a:buClr>
              <a:buAutoNum type="alphaLcParenR"/>
              <a:tabLst>
                <a:tab pos="812800" algn="l"/>
              </a:tabLst>
            </a:pPr>
            <a:r>
              <a:rPr sz="1400" b="1">
                <a:latin typeface="Arial"/>
                <a:cs typeface="Arial"/>
              </a:rPr>
              <a:t>Minimise</a:t>
            </a:r>
            <a:r>
              <a:rPr sz="1400" b="1" spc="-70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cross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sector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duplication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Strategic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Priorities</a:t>
            </a:r>
            <a:r>
              <a:rPr sz="2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through</a:t>
            </a:r>
            <a:r>
              <a:rPr sz="2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2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002E6C"/>
                </a:solidFill>
                <a:latin typeface="Arial"/>
                <a:cs typeface="Arial"/>
              </a:rPr>
              <a:t>2030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42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510540" y="1015694"/>
            <a:ext cx="7832725" cy="3691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95580" indent="-342900">
              <a:lnSpc>
                <a:spcPct val="105400"/>
              </a:lnSpc>
              <a:spcBef>
                <a:spcPts val="100"/>
              </a:spcBef>
              <a:buClr>
                <a:srgbClr val="00B82E"/>
              </a:buClr>
              <a:buAutoNum type="arabicPeriod" startAt="3"/>
              <a:tabLst>
                <a:tab pos="354965" algn="l"/>
              </a:tabLst>
            </a:pPr>
            <a:r>
              <a:rPr sz="1300" b="1" spc="-10">
                <a:latin typeface="Arial"/>
                <a:cs typeface="Arial"/>
              </a:rPr>
              <a:t>Targeting</a:t>
            </a:r>
            <a:r>
              <a:rPr sz="1300" b="1">
                <a:latin typeface="Arial"/>
                <a:cs typeface="Arial"/>
              </a:rPr>
              <a:t> &amp;</a:t>
            </a:r>
            <a:r>
              <a:rPr sz="1300" b="1" spc="-45">
                <a:latin typeface="Arial"/>
                <a:cs typeface="Arial"/>
              </a:rPr>
              <a:t> </a:t>
            </a:r>
            <a:r>
              <a:rPr sz="1300" b="1">
                <a:latin typeface="Arial"/>
                <a:cs typeface="Arial"/>
              </a:rPr>
              <a:t>Measuring</a:t>
            </a:r>
            <a:r>
              <a:rPr sz="1300" b="1" spc="-10">
                <a:latin typeface="Arial"/>
                <a:cs typeface="Arial"/>
              </a:rPr>
              <a:t> </a:t>
            </a:r>
            <a:r>
              <a:rPr sz="1300" b="1">
                <a:latin typeface="Arial"/>
                <a:cs typeface="Arial"/>
              </a:rPr>
              <a:t>Inclusion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>
                <a:latin typeface="Arial"/>
                <a:cs typeface="Arial"/>
              </a:rPr>
              <a:t>–</a:t>
            </a:r>
            <a:r>
              <a:rPr sz="1300" b="1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focusing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on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actions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that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turn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dial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(identified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by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tracking progress)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00B82E"/>
              </a:buClr>
              <a:buFont typeface="Arial"/>
              <a:buAutoNum type="arabicPeriod" startAt="3"/>
            </a:pPr>
            <a:endParaRPr sz="13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300">
                <a:latin typeface="Arial"/>
                <a:cs typeface="Arial"/>
              </a:rPr>
              <a:t>Things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we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can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commit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25">
                <a:latin typeface="Arial"/>
                <a:cs typeface="Arial"/>
              </a:rPr>
              <a:t>do: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850265" lvl="1" indent="-456565">
              <a:lnSpc>
                <a:spcPct val="100000"/>
              </a:lnSpc>
              <a:buClr>
                <a:srgbClr val="00B82E"/>
              </a:buClr>
              <a:buAutoNum type="alphaLcParenR"/>
              <a:tabLst>
                <a:tab pos="850265" algn="l"/>
              </a:tabLst>
            </a:pPr>
            <a:r>
              <a:rPr sz="1300">
                <a:latin typeface="Arial"/>
                <a:cs typeface="Arial"/>
              </a:rPr>
              <a:t>Share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good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practice,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including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actions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are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taking/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have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taken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around</a:t>
            </a:r>
            <a:endParaRPr sz="13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565"/>
              </a:spcBef>
              <a:buClr>
                <a:srgbClr val="00B82E"/>
              </a:buClr>
              <a:buFont typeface="Courier New"/>
              <a:buChar char="o"/>
              <a:tabLst>
                <a:tab pos="1137285" algn="l"/>
              </a:tabLst>
            </a:pPr>
            <a:r>
              <a:rPr sz="1300" spc="-10">
                <a:latin typeface="Arial"/>
                <a:cs typeface="Arial"/>
              </a:rPr>
              <a:t>Recruitment,</a:t>
            </a:r>
            <a:endParaRPr sz="13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555"/>
              </a:spcBef>
              <a:buClr>
                <a:srgbClr val="00B82E"/>
              </a:buClr>
              <a:buFont typeface="Courier New"/>
              <a:buChar char="o"/>
              <a:tabLst>
                <a:tab pos="1137285" algn="l"/>
              </a:tabLst>
            </a:pPr>
            <a:r>
              <a:rPr sz="1300" spc="-10">
                <a:latin typeface="Arial"/>
                <a:cs typeface="Arial"/>
              </a:rPr>
              <a:t>Retention,</a:t>
            </a:r>
            <a:endParaRPr sz="13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550"/>
              </a:spcBef>
              <a:buClr>
                <a:srgbClr val="00B82E"/>
              </a:buClr>
              <a:buFont typeface="Courier New"/>
              <a:buChar char="o"/>
              <a:tabLst>
                <a:tab pos="1137285" algn="l"/>
              </a:tabLst>
            </a:pPr>
            <a:r>
              <a:rPr sz="1300" spc="-10">
                <a:latin typeface="Arial"/>
                <a:cs typeface="Arial"/>
              </a:rPr>
              <a:t>Development</a:t>
            </a:r>
            <a:endParaRPr sz="13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565"/>
              </a:spcBef>
              <a:buClr>
                <a:srgbClr val="00B82E"/>
              </a:buClr>
              <a:buFont typeface="Courier New"/>
              <a:buChar char="o"/>
              <a:tabLst>
                <a:tab pos="1137285" algn="l"/>
              </a:tabLst>
            </a:pPr>
            <a:r>
              <a:rPr sz="1300">
                <a:latin typeface="Arial"/>
                <a:cs typeface="Arial"/>
              </a:rPr>
              <a:t>Engagement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–</a:t>
            </a:r>
            <a:r>
              <a:rPr sz="1300" spc="-5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in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particular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how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get</a:t>
            </a:r>
            <a:r>
              <a:rPr sz="1300" spc="-4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EDI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engagement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with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field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force/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remote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workers</a:t>
            </a:r>
            <a:endParaRPr sz="1300">
              <a:latin typeface="Arial"/>
              <a:cs typeface="Arial"/>
            </a:endParaRPr>
          </a:p>
          <a:p>
            <a:pPr marL="1137285" lvl="2" indent="-286385">
              <a:lnSpc>
                <a:spcPct val="100000"/>
              </a:lnSpc>
              <a:spcBef>
                <a:spcPts val="550"/>
              </a:spcBef>
              <a:buClr>
                <a:srgbClr val="00B82E"/>
              </a:buClr>
              <a:buFont typeface="Courier New"/>
              <a:buChar char="o"/>
              <a:tabLst>
                <a:tab pos="1137285" algn="l"/>
              </a:tabLst>
            </a:pPr>
            <a:r>
              <a:rPr sz="1300">
                <a:latin typeface="Arial"/>
                <a:cs typeface="Arial"/>
              </a:rPr>
              <a:t>Sharing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good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experience</a:t>
            </a:r>
            <a:r>
              <a:rPr sz="1300" spc="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of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companies/</a:t>
            </a:r>
            <a:r>
              <a:rPr sz="1300" spc="-5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associations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use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and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partners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work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 spc="-20">
                <a:latin typeface="Arial"/>
                <a:cs typeface="Arial"/>
              </a:rPr>
              <a:t>with</a:t>
            </a:r>
            <a:endParaRPr sz="13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555"/>
              </a:spcBef>
              <a:buClr>
                <a:srgbClr val="00B82E"/>
              </a:buClr>
              <a:buAutoNum type="alphaLcParenR"/>
              <a:tabLst>
                <a:tab pos="926465" algn="l"/>
              </a:tabLst>
            </a:pPr>
            <a:r>
              <a:rPr sz="1300">
                <a:latin typeface="Arial"/>
                <a:cs typeface="Arial"/>
              </a:rPr>
              <a:t>Listen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feedback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from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employees</a:t>
            </a:r>
            <a:r>
              <a:rPr sz="1300" spc="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across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sector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–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eg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WUN</a:t>
            </a:r>
            <a:r>
              <a:rPr sz="1300" spc="-7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culture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survey</a:t>
            </a:r>
            <a:endParaRPr sz="13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560"/>
              </a:spcBef>
              <a:buClr>
                <a:srgbClr val="00B82E"/>
              </a:buClr>
              <a:buAutoNum type="alphaLcParenR"/>
              <a:tabLst>
                <a:tab pos="926465" algn="l"/>
              </a:tabLst>
            </a:pPr>
            <a:r>
              <a:rPr sz="1300">
                <a:latin typeface="Arial"/>
                <a:cs typeface="Arial"/>
              </a:rPr>
              <a:t>Feed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back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the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group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on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what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works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(and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doesn’t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work)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to</a:t>
            </a:r>
            <a:r>
              <a:rPr sz="1300" spc="-3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drive</a:t>
            </a:r>
            <a:r>
              <a:rPr sz="1300" spc="-20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change</a:t>
            </a:r>
            <a:endParaRPr sz="13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555"/>
              </a:spcBef>
              <a:buClr>
                <a:srgbClr val="00B82E"/>
              </a:buClr>
              <a:buAutoNum type="alphaLcParenR"/>
              <a:tabLst>
                <a:tab pos="926465" algn="l"/>
              </a:tabLst>
            </a:pPr>
            <a:r>
              <a:rPr sz="1300">
                <a:latin typeface="Arial"/>
                <a:cs typeface="Arial"/>
              </a:rPr>
              <a:t>Wider</a:t>
            </a:r>
            <a:r>
              <a:rPr sz="1300" spc="-4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sector</a:t>
            </a:r>
            <a:r>
              <a:rPr sz="1300" spc="-10">
                <a:latin typeface="Arial"/>
                <a:cs typeface="Arial"/>
              </a:rPr>
              <a:t> sharing</a:t>
            </a:r>
            <a:endParaRPr sz="130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550"/>
              </a:spcBef>
              <a:buClr>
                <a:srgbClr val="00B82E"/>
              </a:buClr>
              <a:buAutoNum type="alphaLcParenR"/>
              <a:tabLst>
                <a:tab pos="926465" algn="l"/>
              </a:tabLst>
            </a:pPr>
            <a:r>
              <a:rPr sz="1300">
                <a:latin typeface="Arial"/>
                <a:cs typeface="Arial"/>
              </a:rPr>
              <a:t>Review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our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use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of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language –</a:t>
            </a:r>
            <a:r>
              <a:rPr sz="1300" spc="-2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away</a:t>
            </a:r>
            <a:r>
              <a:rPr sz="1300" spc="-10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from</a:t>
            </a:r>
            <a:r>
              <a:rPr sz="1300" spc="-15">
                <a:latin typeface="Arial"/>
                <a:cs typeface="Arial"/>
              </a:rPr>
              <a:t> </a:t>
            </a:r>
            <a:r>
              <a:rPr sz="1300">
                <a:latin typeface="Arial"/>
                <a:cs typeface="Arial"/>
              </a:rPr>
              <a:t>EDI</a:t>
            </a:r>
            <a:r>
              <a:rPr sz="13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–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multi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demographic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workforce?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541" y="1277862"/>
            <a:ext cx="20313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Item</a:t>
            </a:r>
            <a:r>
              <a:rPr sz="22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25">
                <a:solidFill>
                  <a:srgbClr val="002E6C"/>
                </a:solidFill>
                <a:latin typeface="Arial"/>
                <a:cs typeface="Arial"/>
              </a:rPr>
              <a:t>3: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1" y="1881384"/>
            <a:ext cx="7077075" cy="22815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78105">
              <a:lnSpc>
                <a:spcPts val="2380"/>
              </a:lnSpc>
              <a:spcBef>
                <a:spcPts val="390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r>
              <a:rPr sz="22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&amp;</a:t>
            </a:r>
            <a:r>
              <a:rPr sz="22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Utilities</a:t>
            </a:r>
            <a:r>
              <a:rPr sz="22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22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Partnership</a:t>
            </a:r>
            <a:r>
              <a:rPr sz="22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20">
                <a:solidFill>
                  <a:srgbClr val="002E6C"/>
                </a:solidFill>
                <a:latin typeface="Arial"/>
                <a:cs typeface="Arial"/>
              </a:rPr>
              <a:t>2025-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2030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Skills Strategy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2385"/>
              </a:spcBef>
            </a:pPr>
            <a:r>
              <a:rPr sz="1800" b="1">
                <a:solidFill>
                  <a:srgbClr val="002E6C"/>
                </a:solidFill>
                <a:latin typeface="Arial"/>
                <a:cs typeface="Arial"/>
              </a:rPr>
              <a:t>Purpose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:</a:t>
            </a:r>
            <a:r>
              <a:rPr sz="18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‘Agree’</a:t>
            </a:r>
            <a:r>
              <a:rPr sz="1800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18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outline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vision,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priorities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timescales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for</a:t>
            </a:r>
            <a:r>
              <a:rPr sz="18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the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EUSP</a:t>
            </a:r>
            <a:r>
              <a:rPr sz="1800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02E6C"/>
                </a:solidFill>
                <a:latin typeface="Arial"/>
                <a:cs typeface="Arial"/>
              </a:rPr>
              <a:t>2025-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2030 Skills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02E6C"/>
                </a:solidFill>
                <a:latin typeface="Arial"/>
                <a:cs typeface="Arial"/>
              </a:rPr>
              <a:t>Strategy.</a:t>
            </a:r>
            <a:endParaRPr sz="1800">
              <a:latin typeface="Arial"/>
              <a:cs typeface="Arial"/>
            </a:endParaRPr>
          </a:p>
          <a:p>
            <a:pPr marL="12700" marR="5871845">
              <a:lnSpc>
                <a:spcPct val="141200"/>
              </a:lnSpc>
              <a:spcBef>
                <a:spcPts val="1025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Steve</a:t>
            </a:r>
            <a:r>
              <a:rPr sz="1600" spc="-25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00471F"/>
                </a:solidFill>
                <a:latin typeface="Arial"/>
                <a:cs typeface="Arial"/>
              </a:rPr>
              <a:t>Barrett </a:t>
            </a: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Louise</a:t>
            </a:r>
            <a:r>
              <a:rPr sz="1600" spc="-3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20">
                <a:solidFill>
                  <a:srgbClr val="00471F"/>
                </a:solidFill>
                <a:latin typeface="Arial"/>
                <a:cs typeface="Arial"/>
              </a:rPr>
              <a:t>Parry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639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Introduction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615" y="1146296"/>
            <a:ext cx="7999730" cy="342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28575" indent="-190500">
              <a:lnSpc>
                <a:spcPct val="100000"/>
              </a:lnSpc>
              <a:spcBef>
                <a:spcPts val="105"/>
              </a:spcBef>
              <a:buClr>
                <a:srgbClr val="00B82E"/>
              </a:buClr>
              <a:buChar char="•"/>
              <a:tabLst>
                <a:tab pos="241300" algn="l"/>
              </a:tabLst>
            </a:pPr>
            <a:r>
              <a:rPr sz="1400">
                <a:latin typeface="Arial"/>
                <a:cs typeface="Arial"/>
              </a:rPr>
              <a:t>Building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2017-</a:t>
            </a:r>
            <a:r>
              <a:rPr sz="1400">
                <a:latin typeface="Arial"/>
                <a:cs typeface="Arial"/>
              </a:rPr>
              <a:t>2020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2020-</a:t>
            </a:r>
            <a:r>
              <a:rPr sz="1400">
                <a:latin typeface="Arial"/>
                <a:cs typeface="Arial"/>
              </a:rPr>
              <a:t>2025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Workforce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Renewal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Skills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Strategy,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Energy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&amp;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Utility </a:t>
            </a:r>
            <a:r>
              <a:rPr sz="1400">
                <a:latin typeface="Arial"/>
                <a:cs typeface="Arial"/>
              </a:rPr>
              <a:t>Skills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have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been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working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industry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develop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next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Skills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Strategy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2025-2030.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41300" marR="141605" indent="-190500">
              <a:lnSpc>
                <a:spcPct val="100000"/>
              </a:lnSpc>
              <a:buClr>
                <a:srgbClr val="00B82E"/>
              </a:buClr>
              <a:buChar char="•"/>
              <a:tabLst>
                <a:tab pos="241300" algn="l"/>
              </a:tabLst>
            </a:pPr>
            <a:r>
              <a:rPr sz="1400">
                <a:latin typeface="Arial"/>
                <a:cs typeface="Arial"/>
              </a:rPr>
              <a:t>An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industry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owned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agreed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strategy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that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focusses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targeted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activity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deliver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safe,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skilled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sustainable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workforce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over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next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5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years.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41300" marR="133985" indent="-190500">
              <a:lnSpc>
                <a:spcPct val="100000"/>
              </a:lnSpc>
              <a:buClr>
                <a:srgbClr val="00B82E"/>
              </a:buClr>
              <a:buChar char="•"/>
              <a:tabLst>
                <a:tab pos="241300" algn="l"/>
              </a:tabLst>
            </a:pPr>
            <a:r>
              <a:rPr sz="1400">
                <a:latin typeface="Arial"/>
                <a:cs typeface="Arial"/>
              </a:rPr>
              <a:t>The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document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will be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future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facing,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based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industry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context,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underpinned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by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robust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factor </a:t>
            </a:r>
            <a:r>
              <a:rPr sz="1400">
                <a:latin typeface="Arial"/>
                <a:cs typeface="Arial"/>
              </a:rPr>
              <a:t>analysis,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cross-</a:t>
            </a:r>
            <a:r>
              <a:rPr sz="1400" spc="-10">
                <a:latin typeface="Arial"/>
                <a:cs typeface="Arial"/>
              </a:rPr>
              <a:t>referencing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known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future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workforce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demand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estimates.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0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41300" marR="218440" indent="-190500">
              <a:lnSpc>
                <a:spcPct val="100000"/>
              </a:lnSpc>
              <a:spcBef>
                <a:spcPts val="5"/>
              </a:spcBef>
              <a:buClr>
                <a:srgbClr val="00B82E"/>
              </a:buClr>
              <a:buChar char="•"/>
              <a:tabLst>
                <a:tab pos="241300" algn="l"/>
              </a:tabLst>
            </a:pPr>
            <a:r>
              <a:rPr sz="1400">
                <a:latin typeface="Arial"/>
                <a:cs typeface="Arial"/>
              </a:rPr>
              <a:t>Through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CEO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Council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Delivery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Board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engagement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workshops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we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have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gained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industry buy-</a:t>
            </a:r>
            <a:r>
              <a:rPr sz="1400">
                <a:latin typeface="Arial"/>
                <a:cs typeface="Arial"/>
              </a:rPr>
              <a:t>in,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current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activity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is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ongoing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gain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wider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buy-</a:t>
            </a:r>
            <a:r>
              <a:rPr sz="1400">
                <a:latin typeface="Arial"/>
                <a:cs typeface="Arial"/>
              </a:rPr>
              <a:t>in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from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key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stakeholders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government.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40665" marR="55880" indent="-190500">
              <a:lnSpc>
                <a:spcPct val="100000"/>
              </a:lnSpc>
              <a:buClr>
                <a:srgbClr val="00B82E"/>
              </a:buClr>
              <a:buChar char="•"/>
              <a:tabLst>
                <a:tab pos="240665" algn="l"/>
              </a:tabLst>
            </a:pPr>
            <a:r>
              <a:rPr sz="1400">
                <a:latin typeface="Arial"/>
                <a:cs typeface="Arial"/>
              </a:rPr>
              <a:t>Launch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planned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at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2025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Conference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and</a:t>
            </a:r>
            <a:r>
              <a:rPr sz="1400" spc="-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Awards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8</a:t>
            </a:r>
            <a:r>
              <a:rPr sz="1350" baseline="24691">
                <a:latin typeface="Arial"/>
                <a:cs typeface="Arial"/>
              </a:rPr>
              <a:t>th</a:t>
            </a:r>
            <a:r>
              <a:rPr sz="1350" spc="187" baseline="24691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October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with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Delivery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Board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review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on </a:t>
            </a:r>
            <a:r>
              <a:rPr sz="1400">
                <a:latin typeface="Arial"/>
                <a:cs typeface="Arial"/>
              </a:rPr>
              <a:t>10</a:t>
            </a:r>
            <a:r>
              <a:rPr sz="1350" baseline="24691">
                <a:latin typeface="Arial"/>
                <a:cs typeface="Arial"/>
              </a:rPr>
              <a:t>th</a:t>
            </a:r>
            <a:r>
              <a:rPr sz="1350" spc="179" baseline="24691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June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ahead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sign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off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by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CEO Council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on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25</a:t>
            </a:r>
            <a:r>
              <a:rPr sz="1350" baseline="24691">
                <a:latin typeface="Arial"/>
                <a:cs typeface="Arial"/>
              </a:rPr>
              <a:t>th</a:t>
            </a:r>
            <a:r>
              <a:rPr sz="1350" spc="187" baseline="24691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June.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739" y="253711"/>
            <a:ext cx="412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2400" b="1" spc="-8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Strategy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76" y="865448"/>
            <a:ext cx="10985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6685">
              <a:lnSpc>
                <a:spcPct val="100000"/>
              </a:lnSpc>
              <a:spcBef>
                <a:spcPts val="105"/>
              </a:spcBef>
            </a:pP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EUSP</a:t>
            </a:r>
            <a:r>
              <a:rPr sz="800" b="1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CEO</a:t>
            </a:r>
            <a:r>
              <a:rPr sz="800" b="1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001F5F"/>
                </a:solidFill>
                <a:latin typeface="Arial"/>
                <a:cs typeface="Arial"/>
              </a:rPr>
              <a:t>Council Briefing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brief on</a:t>
            </a:r>
            <a:r>
              <a:rPr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planned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agree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outline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structure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8217" y="1546183"/>
            <a:ext cx="1175385" cy="1151255"/>
            <a:chOff x="558217" y="1546183"/>
            <a:chExt cx="1175385" cy="1151255"/>
          </a:xfrm>
        </p:grpSpPr>
        <p:sp>
          <p:nvSpPr>
            <p:cNvPr id="5" name="object 5"/>
            <p:cNvSpPr/>
            <p:nvPr/>
          </p:nvSpPr>
          <p:spPr>
            <a:xfrm>
              <a:off x="683840" y="1584285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4286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5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741" y="1546183"/>
              <a:ext cx="76200" cy="76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4567" y="1993306"/>
              <a:ext cx="1162685" cy="697865"/>
            </a:xfrm>
            <a:custGeom>
              <a:avLst/>
              <a:gdLst/>
              <a:ahLst/>
              <a:cxnLst/>
              <a:rect l="l" t="t" r="r" b="b"/>
              <a:pathLst>
                <a:path w="1162685" h="697864">
                  <a:moveTo>
                    <a:pt x="813866" y="0"/>
                  </a:moveTo>
                  <a:lnTo>
                    <a:pt x="0" y="0"/>
                  </a:lnTo>
                  <a:lnTo>
                    <a:pt x="348792" y="348792"/>
                  </a:lnTo>
                  <a:lnTo>
                    <a:pt x="0" y="697598"/>
                  </a:lnTo>
                  <a:lnTo>
                    <a:pt x="813866" y="697598"/>
                  </a:lnTo>
                  <a:lnTo>
                    <a:pt x="1162659" y="348792"/>
                  </a:lnTo>
                  <a:lnTo>
                    <a:pt x="813866" y="0"/>
                  </a:lnTo>
                  <a:close/>
                </a:path>
              </a:pathLst>
            </a:custGeom>
            <a:solidFill>
              <a:srgbClr val="004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567" y="1993306"/>
              <a:ext cx="1162685" cy="697865"/>
            </a:xfrm>
            <a:custGeom>
              <a:avLst/>
              <a:gdLst/>
              <a:ahLst/>
              <a:cxnLst/>
              <a:rect l="l" t="t" r="r" b="b"/>
              <a:pathLst>
                <a:path w="1162685" h="697864">
                  <a:moveTo>
                    <a:pt x="0" y="0"/>
                  </a:moveTo>
                  <a:lnTo>
                    <a:pt x="813866" y="0"/>
                  </a:lnTo>
                  <a:lnTo>
                    <a:pt x="1162659" y="348792"/>
                  </a:lnTo>
                  <a:lnTo>
                    <a:pt x="813866" y="697598"/>
                  </a:lnTo>
                  <a:lnTo>
                    <a:pt x="0" y="697598"/>
                  </a:lnTo>
                  <a:lnTo>
                    <a:pt x="348792" y="3487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79997" y="859761"/>
            <a:ext cx="129540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EUS</a:t>
            </a:r>
            <a:r>
              <a:rPr sz="800" b="1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Industry</a:t>
            </a:r>
            <a:r>
              <a:rPr sz="8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Context,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Workforce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Analysis,</a:t>
            </a:r>
            <a:r>
              <a:rPr sz="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Factor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Analysis.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4166" y="862927"/>
            <a:ext cx="1909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EUSP</a:t>
            </a:r>
            <a:r>
              <a:rPr sz="800" b="1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Delivery</a:t>
            </a:r>
            <a:r>
              <a:rPr sz="800" b="1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Board</a:t>
            </a:r>
            <a:r>
              <a:rPr sz="800" b="1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001F5F"/>
                </a:solidFill>
                <a:latin typeface="Arial"/>
                <a:cs typeface="Arial"/>
              </a:rPr>
              <a:t>Workshops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review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and validate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EUS</a:t>
            </a:r>
            <a:r>
              <a:rPr sz="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and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 to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consider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r>
              <a:rPr sz="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take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forward 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 measures</a:t>
            </a:r>
            <a:r>
              <a:rPr sz="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 success.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20015" y="1508621"/>
            <a:ext cx="2196465" cy="1182370"/>
            <a:chOff x="3820015" y="1508621"/>
            <a:chExt cx="2196465" cy="1182370"/>
          </a:xfrm>
        </p:grpSpPr>
        <p:sp>
          <p:nvSpPr>
            <p:cNvPr id="12" name="object 12"/>
            <p:cNvSpPr/>
            <p:nvPr/>
          </p:nvSpPr>
          <p:spPr>
            <a:xfrm>
              <a:off x="4438994" y="1514971"/>
              <a:ext cx="1570990" cy="428625"/>
            </a:xfrm>
            <a:custGeom>
              <a:avLst/>
              <a:gdLst/>
              <a:ahLst/>
              <a:cxnLst/>
              <a:rect l="l" t="t" r="r" b="b"/>
              <a:pathLst>
                <a:path w="1570989" h="428625">
                  <a:moveTo>
                    <a:pt x="0" y="428612"/>
                  </a:moveTo>
                  <a:lnTo>
                    <a:pt x="5707" y="385420"/>
                  </a:lnTo>
                  <a:lnTo>
                    <a:pt x="22077" y="345191"/>
                  </a:lnTo>
                  <a:lnTo>
                    <a:pt x="47980" y="308787"/>
                  </a:lnTo>
                  <a:lnTo>
                    <a:pt x="82286" y="277069"/>
                  </a:lnTo>
                  <a:lnTo>
                    <a:pt x="123865" y="250900"/>
                  </a:lnTo>
                  <a:lnTo>
                    <a:pt x="171589" y="231141"/>
                  </a:lnTo>
                  <a:lnTo>
                    <a:pt x="224326" y="218653"/>
                  </a:lnTo>
                  <a:lnTo>
                    <a:pt x="280949" y="214299"/>
                  </a:lnTo>
                  <a:lnTo>
                    <a:pt x="511822" y="214312"/>
                  </a:lnTo>
                  <a:lnTo>
                    <a:pt x="568445" y="209958"/>
                  </a:lnTo>
                  <a:lnTo>
                    <a:pt x="621182" y="197471"/>
                  </a:lnTo>
                  <a:lnTo>
                    <a:pt x="668906" y="177711"/>
                  </a:lnTo>
                  <a:lnTo>
                    <a:pt x="710485" y="151542"/>
                  </a:lnTo>
                  <a:lnTo>
                    <a:pt x="744791" y="119825"/>
                  </a:lnTo>
                  <a:lnTo>
                    <a:pt x="770694" y="83421"/>
                  </a:lnTo>
                  <a:lnTo>
                    <a:pt x="787064" y="43192"/>
                  </a:lnTo>
                  <a:lnTo>
                    <a:pt x="792772" y="0"/>
                  </a:lnTo>
                  <a:lnTo>
                    <a:pt x="798479" y="43192"/>
                  </a:lnTo>
                  <a:lnTo>
                    <a:pt x="814849" y="83421"/>
                  </a:lnTo>
                  <a:lnTo>
                    <a:pt x="840752" y="119825"/>
                  </a:lnTo>
                  <a:lnTo>
                    <a:pt x="875058" y="151542"/>
                  </a:lnTo>
                  <a:lnTo>
                    <a:pt x="916638" y="177711"/>
                  </a:lnTo>
                  <a:lnTo>
                    <a:pt x="964361" y="197471"/>
                  </a:lnTo>
                  <a:lnTo>
                    <a:pt x="1017099" y="209958"/>
                  </a:lnTo>
                  <a:lnTo>
                    <a:pt x="1073721" y="214312"/>
                  </a:lnTo>
                  <a:lnTo>
                    <a:pt x="1289951" y="214312"/>
                  </a:lnTo>
                  <a:lnTo>
                    <a:pt x="1346574" y="218666"/>
                  </a:lnTo>
                  <a:lnTo>
                    <a:pt x="1399311" y="231153"/>
                  </a:lnTo>
                  <a:lnTo>
                    <a:pt x="1447035" y="250912"/>
                  </a:lnTo>
                  <a:lnTo>
                    <a:pt x="1488614" y="277080"/>
                  </a:lnTo>
                  <a:lnTo>
                    <a:pt x="1522920" y="308796"/>
                  </a:lnTo>
                  <a:lnTo>
                    <a:pt x="1548823" y="345198"/>
                  </a:lnTo>
                  <a:lnTo>
                    <a:pt x="1565193" y="385424"/>
                  </a:lnTo>
                  <a:lnTo>
                    <a:pt x="1570901" y="428612"/>
                  </a:lnTo>
                </a:path>
              </a:pathLst>
            </a:custGeom>
            <a:ln w="12700">
              <a:solidFill>
                <a:srgbClr val="005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0015" y="1993306"/>
              <a:ext cx="1162685" cy="697865"/>
            </a:xfrm>
            <a:custGeom>
              <a:avLst/>
              <a:gdLst/>
              <a:ahLst/>
              <a:cxnLst/>
              <a:rect l="l" t="t" r="r" b="b"/>
              <a:pathLst>
                <a:path w="1162685" h="697864">
                  <a:moveTo>
                    <a:pt x="813866" y="0"/>
                  </a:moveTo>
                  <a:lnTo>
                    <a:pt x="0" y="0"/>
                  </a:lnTo>
                  <a:lnTo>
                    <a:pt x="348792" y="348792"/>
                  </a:lnTo>
                  <a:lnTo>
                    <a:pt x="0" y="697598"/>
                  </a:lnTo>
                  <a:lnTo>
                    <a:pt x="813866" y="697598"/>
                  </a:lnTo>
                  <a:lnTo>
                    <a:pt x="1162659" y="348792"/>
                  </a:lnTo>
                  <a:lnTo>
                    <a:pt x="813866" y="0"/>
                  </a:lnTo>
                  <a:close/>
                </a:path>
              </a:pathLst>
            </a:custGeom>
            <a:solidFill>
              <a:srgbClr val="0D6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77916" y="862964"/>
            <a:ext cx="2507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Content</a:t>
            </a:r>
            <a:r>
              <a:rPr sz="800" b="1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r>
              <a:rPr sz="800" b="1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and Mock</a:t>
            </a:r>
            <a:r>
              <a:rPr sz="800" b="1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Up </a:t>
            </a:r>
            <a:r>
              <a:rPr sz="800" b="1" spc="-10">
                <a:solidFill>
                  <a:srgbClr val="001F5F"/>
                </a:solidFill>
                <a:latin typeface="Arial"/>
                <a:cs typeface="Arial"/>
              </a:rPr>
              <a:t>Designs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strategy</a:t>
            </a:r>
            <a:r>
              <a:rPr sz="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sections</a:t>
            </a:r>
            <a:r>
              <a:rPr sz="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EUS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 research</a:t>
            </a:r>
            <a:r>
              <a:rPr sz="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Delivery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Board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feedback,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 development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mock</a:t>
            </a:r>
            <a:r>
              <a:rPr sz="8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up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designs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external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agency.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39356" y="3122676"/>
            <a:ext cx="1294130" cy="1116330"/>
            <a:chOff x="7039356" y="3122676"/>
            <a:chExt cx="1294130" cy="1116330"/>
          </a:xfrm>
        </p:grpSpPr>
        <p:sp>
          <p:nvSpPr>
            <p:cNvPr id="16" name="object 16"/>
            <p:cNvSpPr/>
            <p:nvPr/>
          </p:nvSpPr>
          <p:spPr>
            <a:xfrm>
              <a:off x="7543387" y="383372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0"/>
                  </a:moveTo>
                  <a:lnTo>
                    <a:pt x="0" y="366966"/>
                  </a:lnTo>
                </a:path>
              </a:pathLst>
            </a:custGeom>
            <a:ln w="6350">
              <a:solidFill>
                <a:srgbClr val="005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5288" y="4162597"/>
              <a:ext cx="76200" cy="76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9356" y="3122676"/>
              <a:ext cx="1293875" cy="8168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9316" y="3429660"/>
              <a:ext cx="75106" cy="1502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75462" y="3155966"/>
              <a:ext cx="1162685" cy="697865"/>
            </a:xfrm>
            <a:custGeom>
              <a:avLst/>
              <a:gdLst/>
              <a:ahLst/>
              <a:cxnLst/>
              <a:rect l="l" t="t" r="r" b="b"/>
              <a:pathLst>
                <a:path w="1162684" h="697864">
                  <a:moveTo>
                    <a:pt x="1162659" y="0"/>
                  </a:moveTo>
                  <a:lnTo>
                    <a:pt x="348792" y="0"/>
                  </a:lnTo>
                  <a:lnTo>
                    <a:pt x="0" y="348792"/>
                  </a:lnTo>
                  <a:lnTo>
                    <a:pt x="348792" y="697598"/>
                  </a:lnTo>
                  <a:lnTo>
                    <a:pt x="1162659" y="697598"/>
                  </a:lnTo>
                  <a:lnTo>
                    <a:pt x="813866" y="348792"/>
                  </a:lnTo>
                  <a:lnTo>
                    <a:pt x="1162659" y="0"/>
                  </a:lnTo>
                  <a:close/>
                </a:path>
              </a:pathLst>
            </a:custGeom>
            <a:solidFill>
              <a:srgbClr val="002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75462" y="3155966"/>
              <a:ext cx="1162685" cy="697865"/>
            </a:xfrm>
            <a:custGeom>
              <a:avLst/>
              <a:gdLst/>
              <a:ahLst/>
              <a:cxnLst/>
              <a:rect l="l" t="t" r="r" b="b"/>
              <a:pathLst>
                <a:path w="1162684" h="697864">
                  <a:moveTo>
                    <a:pt x="1162659" y="0"/>
                  </a:moveTo>
                  <a:lnTo>
                    <a:pt x="348792" y="0"/>
                  </a:lnTo>
                  <a:lnTo>
                    <a:pt x="0" y="348792"/>
                  </a:lnTo>
                  <a:lnTo>
                    <a:pt x="348792" y="697598"/>
                  </a:lnTo>
                  <a:lnTo>
                    <a:pt x="1162659" y="697598"/>
                  </a:lnTo>
                  <a:lnTo>
                    <a:pt x="813866" y="348792"/>
                  </a:lnTo>
                  <a:lnTo>
                    <a:pt x="1162659" y="0"/>
                  </a:lnTo>
                  <a:close/>
                </a:path>
              </a:pathLst>
            </a:custGeom>
            <a:ln w="12700">
              <a:solidFill>
                <a:srgbClr val="0017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84895" y="4335470"/>
            <a:ext cx="2202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005D17"/>
                </a:solidFill>
                <a:latin typeface="Arial"/>
                <a:cs typeface="Arial"/>
              </a:rPr>
              <a:t>EUSP</a:t>
            </a:r>
            <a:r>
              <a:rPr sz="8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5D17"/>
                </a:solidFill>
                <a:latin typeface="Arial"/>
                <a:cs typeface="Arial"/>
              </a:rPr>
              <a:t>Delivery</a:t>
            </a:r>
            <a:r>
              <a:rPr sz="800" b="1" spc="-1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5D17"/>
                </a:solidFill>
                <a:latin typeface="Arial"/>
                <a:cs typeface="Arial"/>
              </a:rPr>
              <a:t>Board</a:t>
            </a:r>
            <a:r>
              <a:rPr sz="800" b="1" spc="-2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5D17"/>
                </a:solidFill>
                <a:latin typeface="Arial"/>
                <a:cs typeface="Arial"/>
              </a:rPr>
              <a:t>(10</a:t>
            </a:r>
            <a:r>
              <a:rPr sz="800" b="1" spc="-3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b="1" spc="-20">
                <a:solidFill>
                  <a:srgbClr val="005D17"/>
                </a:solidFill>
                <a:latin typeface="Arial"/>
                <a:cs typeface="Arial"/>
              </a:rPr>
              <a:t>June)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To</a:t>
            </a:r>
            <a:r>
              <a:rPr sz="800" spc="-2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brief</a:t>
            </a: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on</a:t>
            </a: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Strategy</a:t>
            </a:r>
            <a:r>
              <a:rPr sz="800" spc="-2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outline</a:t>
            </a: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and</a:t>
            </a: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sector</a:t>
            </a:r>
            <a:r>
              <a:rPr sz="800" spc="-3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priorities.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>
                <a:solidFill>
                  <a:srgbClr val="005D17"/>
                </a:solidFill>
                <a:latin typeface="Arial"/>
                <a:cs typeface="Arial"/>
              </a:rPr>
              <a:t>CEO</a:t>
            </a:r>
            <a:r>
              <a:rPr sz="800" b="1" spc="-2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5D17"/>
                </a:solidFill>
                <a:latin typeface="Arial"/>
                <a:cs typeface="Arial"/>
              </a:rPr>
              <a:t>Council</a:t>
            </a:r>
            <a:r>
              <a:rPr sz="800" b="1" spc="-2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5D17"/>
                </a:solidFill>
                <a:latin typeface="Arial"/>
                <a:cs typeface="Arial"/>
              </a:rPr>
              <a:t>(25</a:t>
            </a:r>
            <a:r>
              <a:rPr sz="800" b="1" spc="-1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b="1" spc="-20">
                <a:solidFill>
                  <a:srgbClr val="005D17"/>
                </a:solidFill>
                <a:latin typeface="Arial"/>
                <a:cs typeface="Arial"/>
              </a:rPr>
              <a:t>June)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9495" y="4701220"/>
            <a:ext cx="21901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Agree</a:t>
            </a: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Strategy</a:t>
            </a: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Outline</a:t>
            </a:r>
            <a:r>
              <a:rPr sz="800" spc="-2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and</a:t>
            </a: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commit</a:t>
            </a:r>
            <a:r>
              <a:rPr sz="800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5D17"/>
                </a:solidFill>
                <a:latin typeface="Arial"/>
                <a:cs typeface="Arial"/>
              </a:rPr>
              <a:t>to</a:t>
            </a:r>
            <a:r>
              <a:rPr sz="800" spc="-2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800" spc="-60">
                <a:solidFill>
                  <a:srgbClr val="005D17"/>
                </a:solidFill>
                <a:latin typeface="Arial"/>
                <a:cs typeface="Arial"/>
              </a:rPr>
              <a:t>St</a:t>
            </a:r>
            <a:r>
              <a:rPr sz="1200" spc="-89" baseline="-31250">
                <a:solidFill>
                  <a:srgbClr val="525553"/>
                </a:solidFill>
                <a:latin typeface="Arial"/>
                <a:cs typeface="Arial"/>
              </a:rPr>
              <a:t>4</a:t>
            </a:r>
            <a:r>
              <a:rPr sz="800" spc="-60">
                <a:solidFill>
                  <a:srgbClr val="005D17"/>
                </a:solidFill>
                <a:latin typeface="Arial"/>
                <a:cs typeface="Arial"/>
              </a:rPr>
              <a:t>r</a:t>
            </a:r>
            <a:r>
              <a:rPr sz="1200" spc="-89" baseline="-31250">
                <a:solidFill>
                  <a:srgbClr val="525553"/>
                </a:solidFill>
                <a:latin typeface="Arial"/>
                <a:cs typeface="Arial"/>
              </a:rPr>
              <a:t>5</a:t>
            </a:r>
            <a:r>
              <a:rPr sz="800" spc="-60">
                <a:solidFill>
                  <a:srgbClr val="005D17"/>
                </a:solidFill>
                <a:latin typeface="Arial"/>
                <a:cs typeface="Arial"/>
              </a:rPr>
              <a:t>ategy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84895" y="4823137"/>
            <a:ext cx="7016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005D17"/>
                </a:solidFill>
                <a:latin typeface="Arial"/>
                <a:cs typeface="Arial"/>
              </a:rPr>
              <a:t>endorsements.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0481" y="2215009"/>
            <a:ext cx="2908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Jan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29540" y="2197931"/>
            <a:ext cx="247015" cy="288925"/>
          </a:xfrm>
          <a:custGeom>
            <a:avLst/>
            <a:gdLst/>
            <a:ahLst/>
            <a:cxnLst/>
            <a:rect l="l" t="t" r="r" b="b"/>
            <a:pathLst>
              <a:path w="247014" h="288925">
                <a:moveTo>
                  <a:pt x="123240" y="0"/>
                </a:moveTo>
                <a:lnTo>
                  <a:pt x="123240" y="57670"/>
                </a:lnTo>
                <a:lnTo>
                  <a:pt x="0" y="57670"/>
                </a:lnTo>
                <a:lnTo>
                  <a:pt x="0" y="230670"/>
                </a:lnTo>
                <a:lnTo>
                  <a:pt x="123240" y="230670"/>
                </a:lnTo>
                <a:lnTo>
                  <a:pt x="123240" y="288340"/>
                </a:lnTo>
                <a:lnTo>
                  <a:pt x="246481" y="144170"/>
                </a:lnTo>
                <a:lnTo>
                  <a:pt x="123240" y="0"/>
                </a:lnTo>
                <a:close/>
              </a:path>
            </a:pathLst>
          </a:custGeom>
          <a:solidFill>
            <a:srgbClr val="004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2290" y="1993306"/>
            <a:ext cx="1162685" cy="697865"/>
          </a:xfrm>
          <a:custGeom>
            <a:avLst/>
            <a:gdLst/>
            <a:ahLst/>
            <a:cxnLst/>
            <a:rect l="l" t="t" r="r" b="b"/>
            <a:pathLst>
              <a:path w="1162685" h="697864">
                <a:moveTo>
                  <a:pt x="813866" y="0"/>
                </a:moveTo>
                <a:lnTo>
                  <a:pt x="0" y="0"/>
                </a:lnTo>
                <a:lnTo>
                  <a:pt x="348792" y="348792"/>
                </a:lnTo>
                <a:lnTo>
                  <a:pt x="0" y="697598"/>
                </a:lnTo>
                <a:lnTo>
                  <a:pt x="813866" y="697598"/>
                </a:lnTo>
                <a:lnTo>
                  <a:pt x="1162659" y="348792"/>
                </a:lnTo>
                <a:lnTo>
                  <a:pt x="813866" y="0"/>
                </a:lnTo>
                <a:close/>
              </a:path>
            </a:pathLst>
          </a:custGeom>
          <a:solidFill>
            <a:srgbClr val="0556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19061" y="2215009"/>
            <a:ext cx="309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Feb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57264" y="2197931"/>
            <a:ext cx="247015" cy="288925"/>
          </a:xfrm>
          <a:custGeom>
            <a:avLst/>
            <a:gdLst/>
            <a:ahLst/>
            <a:cxnLst/>
            <a:rect l="l" t="t" r="r" b="b"/>
            <a:pathLst>
              <a:path w="247014" h="288925">
                <a:moveTo>
                  <a:pt x="123240" y="0"/>
                </a:moveTo>
                <a:lnTo>
                  <a:pt x="123240" y="57670"/>
                </a:lnTo>
                <a:lnTo>
                  <a:pt x="0" y="57670"/>
                </a:lnTo>
                <a:lnTo>
                  <a:pt x="0" y="230670"/>
                </a:lnTo>
                <a:lnTo>
                  <a:pt x="123240" y="230670"/>
                </a:lnTo>
                <a:lnTo>
                  <a:pt x="123240" y="288340"/>
                </a:lnTo>
                <a:lnTo>
                  <a:pt x="246481" y="144170"/>
                </a:lnTo>
                <a:lnTo>
                  <a:pt x="123240" y="0"/>
                </a:lnTo>
                <a:close/>
              </a:path>
            </a:pathLst>
          </a:custGeom>
          <a:solidFill>
            <a:srgbClr val="065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46784" y="2215009"/>
            <a:ext cx="3073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Mar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084988" y="1993306"/>
            <a:ext cx="1525905" cy="697865"/>
            <a:chOff x="5084988" y="1993306"/>
            <a:chExt cx="1525905" cy="697865"/>
          </a:xfrm>
        </p:grpSpPr>
        <p:sp>
          <p:nvSpPr>
            <p:cNvPr id="32" name="object 32"/>
            <p:cNvSpPr/>
            <p:nvPr/>
          </p:nvSpPr>
          <p:spPr>
            <a:xfrm>
              <a:off x="5084988" y="2197931"/>
              <a:ext cx="247015" cy="288925"/>
            </a:xfrm>
            <a:custGeom>
              <a:avLst/>
              <a:gdLst/>
              <a:ahLst/>
              <a:cxnLst/>
              <a:rect l="l" t="t" r="r" b="b"/>
              <a:pathLst>
                <a:path w="247014" h="288925">
                  <a:moveTo>
                    <a:pt x="123240" y="0"/>
                  </a:moveTo>
                  <a:lnTo>
                    <a:pt x="123240" y="57670"/>
                  </a:lnTo>
                  <a:lnTo>
                    <a:pt x="0" y="57670"/>
                  </a:lnTo>
                  <a:lnTo>
                    <a:pt x="0" y="230670"/>
                  </a:lnTo>
                  <a:lnTo>
                    <a:pt x="123240" y="230670"/>
                  </a:lnTo>
                  <a:lnTo>
                    <a:pt x="123240" y="288340"/>
                  </a:lnTo>
                  <a:lnTo>
                    <a:pt x="246481" y="144170"/>
                  </a:lnTo>
                  <a:lnTo>
                    <a:pt x="123240" y="0"/>
                  </a:lnTo>
                  <a:close/>
                </a:path>
              </a:pathLst>
            </a:custGeom>
            <a:solidFill>
              <a:srgbClr val="0F7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47737" y="1993306"/>
              <a:ext cx="1162685" cy="697865"/>
            </a:xfrm>
            <a:custGeom>
              <a:avLst/>
              <a:gdLst/>
              <a:ahLst/>
              <a:cxnLst/>
              <a:rect l="l" t="t" r="r" b="b"/>
              <a:pathLst>
                <a:path w="1162684" h="697864">
                  <a:moveTo>
                    <a:pt x="813866" y="0"/>
                  </a:moveTo>
                  <a:lnTo>
                    <a:pt x="0" y="0"/>
                  </a:lnTo>
                  <a:lnTo>
                    <a:pt x="348792" y="348792"/>
                  </a:lnTo>
                  <a:lnTo>
                    <a:pt x="0" y="697598"/>
                  </a:lnTo>
                  <a:lnTo>
                    <a:pt x="813866" y="697598"/>
                  </a:lnTo>
                  <a:lnTo>
                    <a:pt x="1162659" y="348792"/>
                  </a:lnTo>
                  <a:lnTo>
                    <a:pt x="813866" y="0"/>
                  </a:lnTo>
                  <a:close/>
                </a:path>
              </a:pathLst>
            </a:custGeom>
            <a:solidFill>
              <a:srgbClr val="167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888224" y="2215009"/>
            <a:ext cx="2813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Apr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12713" y="2197931"/>
            <a:ext cx="247015" cy="288925"/>
          </a:xfrm>
          <a:custGeom>
            <a:avLst/>
            <a:gdLst/>
            <a:ahLst/>
            <a:cxnLst/>
            <a:rect l="l" t="t" r="r" b="b"/>
            <a:pathLst>
              <a:path w="247015" h="288925">
                <a:moveTo>
                  <a:pt x="123240" y="0"/>
                </a:moveTo>
                <a:lnTo>
                  <a:pt x="123240" y="57670"/>
                </a:lnTo>
                <a:lnTo>
                  <a:pt x="0" y="57670"/>
                </a:lnTo>
                <a:lnTo>
                  <a:pt x="0" y="230670"/>
                </a:lnTo>
                <a:lnTo>
                  <a:pt x="123240" y="230670"/>
                </a:lnTo>
                <a:lnTo>
                  <a:pt x="123240" y="288340"/>
                </a:lnTo>
                <a:lnTo>
                  <a:pt x="246481" y="144170"/>
                </a:lnTo>
                <a:lnTo>
                  <a:pt x="123240" y="0"/>
                </a:lnTo>
                <a:close/>
              </a:path>
            </a:pathLst>
          </a:custGeom>
          <a:solidFill>
            <a:srgbClr val="1C8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75461" y="1993306"/>
            <a:ext cx="1162685" cy="697865"/>
          </a:xfrm>
          <a:custGeom>
            <a:avLst/>
            <a:gdLst/>
            <a:ahLst/>
            <a:cxnLst/>
            <a:rect l="l" t="t" r="r" b="b"/>
            <a:pathLst>
              <a:path w="1162684" h="697864">
                <a:moveTo>
                  <a:pt x="813866" y="0"/>
                </a:moveTo>
                <a:lnTo>
                  <a:pt x="0" y="0"/>
                </a:lnTo>
                <a:lnTo>
                  <a:pt x="348792" y="348792"/>
                </a:lnTo>
                <a:lnTo>
                  <a:pt x="0" y="697598"/>
                </a:lnTo>
                <a:lnTo>
                  <a:pt x="813866" y="697598"/>
                </a:lnTo>
                <a:lnTo>
                  <a:pt x="1162659" y="348792"/>
                </a:lnTo>
                <a:lnTo>
                  <a:pt x="813866" y="0"/>
                </a:lnTo>
                <a:close/>
              </a:path>
            </a:pathLst>
          </a:custGeom>
          <a:solidFill>
            <a:srgbClr val="238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490041" y="2215009"/>
            <a:ext cx="3352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May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12622" y="2793216"/>
            <a:ext cx="288925" cy="247015"/>
          </a:xfrm>
          <a:custGeom>
            <a:avLst/>
            <a:gdLst/>
            <a:ahLst/>
            <a:cxnLst/>
            <a:rect l="l" t="t" r="r" b="b"/>
            <a:pathLst>
              <a:path w="288925" h="247014">
                <a:moveTo>
                  <a:pt x="230670" y="0"/>
                </a:moveTo>
                <a:lnTo>
                  <a:pt x="57670" y="0"/>
                </a:lnTo>
                <a:lnTo>
                  <a:pt x="57670" y="123240"/>
                </a:lnTo>
                <a:lnTo>
                  <a:pt x="0" y="123240"/>
                </a:lnTo>
                <a:lnTo>
                  <a:pt x="144170" y="246481"/>
                </a:lnTo>
                <a:lnTo>
                  <a:pt x="288340" y="123240"/>
                </a:lnTo>
                <a:lnTo>
                  <a:pt x="230670" y="123240"/>
                </a:lnTo>
                <a:lnTo>
                  <a:pt x="230670" y="0"/>
                </a:lnTo>
                <a:close/>
              </a:path>
            </a:pathLst>
          </a:custGeom>
          <a:solidFill>
            <a:srgbClr val="2C8F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511375" y="3377669"/>
            <a:ext cx="2908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Jun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26665" y="3360596"/>
            <a:ext cx="247015" cy="288925"/>
          </a:xfrm>
          <a:custGeom>
            <a:avLst/>
            <a:gdLst/>
            <a:ahLst/>
            <a:cxnLst/>
            <a:rect l="l" t="t" r="r" b="b"/>
            <a:pathLst>
              <a:path w="247015" h="288925">
                <a:moveTo>
                  <a:pt x="123240" y="0"/>
                </a:moveTo>
                <a:lnTo>
                  <a:pt x="0" y="144170"/>
                </a:lnTo>
                <a:lnTo>
                  <a:pt x="123240" y="288340"/>
                </a:lnTo>
                <a:lnTo>
                  <a:pt x="123240" y="230670"/>
                </a:lnTo>
                <a:lnTo>
                  <a:pt x="246481" y="230670"/>
                </a:lnTo>
                <a:lnTo>
                  <a:pt x="246481" y="57670"/>
                </a:lnTo>
                <a:lnTo>
                  <a:pt x="123240" y="57670"/>
                </a:lnTo>
                <a:lnTo>
                  <a:pt x="123240" y="0"/>
                </a:lnTo>
                <a:close/>
              </a:path>
            </a:pathLst>
          </a:custGeom>
          <a:solidFill>
            <a:srgbClr val="419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47737" y="3155966"/>
            <a:ext cx="1162685" cy="697865"/>
          </a:xfrm>
          <a:custGeom>
            <a:avLst/>
            <a:gdLst/>
            <a:ahLst/>
            <a:cxnLst/>
            <a:rect l="l" t="t" r="r" b="b"/>
            <a:pathLst>
              <a:path w="1162684" h="697864">
                <a:moveTo>
                  <a:pt x="1162659" y="0"/>
                </a:moveTo>
                <a:lnTo>
                  <a:pt x="348792" y="0"/>
                </a:lnTo>
                <a:lnTo>
                  <a:pt x="0" y="348792"/>
                </a:lnTo>
                <a:lnTo>
                  <a:pt x="348792" y="697598"/>
                </a:lnTo>
                <a:lnTo>
                  <a:pt x="1162659" y="697598"/>
                </a:lnTo>
                <a:lnTo>
                  <a:pt x="813866" y="348792"/>
                </a:lnTo>
                <a:lnTo>
                  <a:pt x="1162659" y="0"/>
                </a:lnTo>
                <a:close/>
              </a:path>
            </a:pathLst>
          </a:custGeom>
          <a:solidFill>
            <a:srgbClr val="47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911084" y="3377669"/>
            <a:ext cx="236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Jul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98940" y="3360596"/>
            <a:ext cx="247015" cy="288925"/>
          </a:xfrm>
          <a:custGeom>
            <a:avLst/>
            <a:gdLst/>
            <a:ahLst/>
            <a:cxnLst/>
            <a:rect l="l" t="t" r="r" b="b"/>
            <a:pathLst>
              <a:path w="247014" h="288925">
                <a:moveTo>
                  <a:pt x="123240" y="0"/>
                </a:moveTo>
                <a:lnTo>
                  <a:pt x="0" y="144170"/>
                </a:lnTo>
                <a:lnTo>
                  <a:pt x="123240" y="288340"/>
                </a:lnTo>
                <a:lnTo>
                  <a:pt x="123240" y="230670"/>
                </a:lnTo>
                <a:lnTo>
                  <a:pt x="246481" y="230670"/>
                </a:lnTo>
                <a:lnTo>
                  <a:pt x="246481" y="57670"/>
                </a:lnTo>
                <a:lnTo>
                  <a:pt x="123240" y="57670"/>
                </a:lnTo>
                <a:lnTo>
                  <a:pt x="123240" y="0"/>
                </a:lnTo>
                <a:close/>
              </a:path>
            </a:pathLst>
          </a:custGeom>
          <a:solidFill>
            <a:srgbClr val="579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20014" y="3155966"/>
            <a:ext cx="1162685" cy="697865"/>
          </a:xfrm>
          <a:custGeom>
            <a:avLst/>
            <a:gdLst/>
            <a:ahLst/>
            <a:cxnLst/>
            <a:rect l="l" t="t" r="r" b="b"/>
            <a:pathLst>
              <a:path w="1162685" h="697864">
                <a:moveTo>
                  <a:pt x="1162659" y="0"/>
                </a:moveTo>
                <a:lnTo>
                  <a:pt x="348792" y="0"/>
                </a:lnTo>
                <a:lnTo>
                  <a:pt x="0" y="348792"/>
                </a:lnTo>
                <a:lnTo>
                  <a:pt x="348792" y="697598"/>
                </a:lnTo>
                <a:lnTo>
                  <a:pt x="1162659" y="697598"/>
                </a:lnTo>
                <a:lnTo>
                  <a:pt x="813866" y="348792"/>
                </a:lnTo>
                <a:lnTo>
                  <a:pt x="1162659" y="0"/>
                </a:lnTo>
                <a:close/>
              </a:path>
            </a:pathLst>
          </a:custGeom>
          <a:solidFill>
            <a:srgbClr val="5E9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42212" y="3377669"/>
            <a:ext cx="3181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Aug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71218" y="3360596"/>
            <a:ext cx="247015" cy="288925"/>
          </a:xfrm>
          <a:custGeom>
            <a:avLst/>
            <a:gdLst/>
            <a:ahLst/>
            <a:cxnLst/>
            <a:rect l="l" t="t" r="r" b="b"/>
            <a:pathLst>
              <a:path w="247014" h="288925">
                <a:moveTo>
                  <a:pt x="123240" y="0"/>
                </a:moveTo>
                <a:lnTo>
                  <a:pt x="0" y="144170"/>
                </a:lnTo>
                <a:lnTo>
                  <a:pt x="123240" y="288340"/>
                </a:lnTo>
                <a:lnTo>
                  <a:pt x="123240" y="230670"/>
                </a:lnTo>
                <a:lnTo>
                  <a:pt x="246481" y="230670"/>
                </a:lnTo>
                <a:lnTo>
                  <a:pt x="246481" y="57670"/>
                </a:lnTo>
                <a:lnTo>
                  <a:pt x="123240" y="57670"/>
                </a:lnTo>
                <a:lnTo>
                  <a:pt x="123240" y="0"/>
                </a:lnTo>
                <a:close/>
              </a:path>
            </a:pathLst>
          </a:custGeom>
          <a:solidFill>
            <a:srgbClr val="779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92290" y="3155966"/>
            <a:ext cx="1162685" cy="697865"/>
          </a:xfrm>
          <a:custGeom>
            <a:avLst/>
            <a:gdLst/>
            <a:ahLst/>
            <a:cxnLst/>
            <a:rect l="l" t="t" r="r" b="b"/>
            <a:pathLst>
              <a:path w="1162685" h="697864">
                <a:moveTo>
                  <a:pt x="1162659" y="0"/>
                </a:moveTo>
                <a:lnTo>
                  <a:pt x="348792" y="0"/>
                </a:lnTo>
                <a:lnTo>
                  <a:pt x="0" y="348792"/>
                </a:lnTo>
                <a:lnTo>
                  <a:pt x="348792" y="697598"/>
                </a:lnTo>
                <a:lnTo>
                  <a:pt x="1162659" y="697598"/>
                </a:lnTo>
                <a:lnTo>
                  <a:pt x="813866" y="348792"/>
                </a:lnTo>
                <a:lnTo>
                  <a:pt x="1162659" y="0"/>
                </a:lnTo>
                <a:close/>
              </a:path>
            </a:pathLst>
          </a:custGeom>
          <a:solidFill>
            <a:srgbClr val="7A9E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591629" y="3377669"/>
            <a:ext cx="3638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>
                <a:solidFill>
                  <a:srgbClr val="FFFFFF"/>
                </a:solidFill>
                <a:latin typeface="Arial"/>
                <a:cs typeface="Arial"/>
              </a:rPr>
              <a:t>Sept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43493" y="3360596"/>
            <a:ext cx="247015" cy="288925"/>
          </a:xfrm>
          <a:custGeom>
            <a:avLst/>
            <a:gdLst/>
            <a:ahLst/>
            <a:cxnLst/>
            <a:rect l="l" t="t" r="r" b="b"/>
            <a:pathLst>
              <a:path w="247014" h="288925">
                <a:moveTo>
                  <a:pt x="123240" y="0"/>
                </a:moveTo>
                <a:lnTo>
                  <a:pt x="0" y="144170"/>
                </a:lnTo>
                <a:lnTo>
                  <a:pt x="123240" y="288340"/>
                </a:lnTo>
                <a:lnTo>
                  <a:pt x="123240" y="230670"/>
                </a:lnTo>
                <a:lnTo>
                  <a:pt x="246481" y="230670"/>
                </a:lnTo>
                <a:lnTo>
                  <a:pt x="246481" y="57670"/>
                </a:lnTo>
                <a:lnTo>
                  <a:pt x="123240" y="57670"/>
                </a:lnTo>
                <a:lnTo>
                  <a:pt x="123240" y="0"/>
                </a:lnTo>
                <a:close/>
              </a:path>
            </a:pathLst>
          </a:custGeom>
          <a:solidFill>
            <a:srgbClr val="949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4565" y="3155966"/>
            <a:ext cx="1162685" cy="697865"/>
          </a:xfrm>
          <a:custGeom>
            <a:avLst/>
            <a:gdLst/>
            <a:ahLst/>
            <a:cxnLst/>
            <a:rect l="l" t="t" r="r" b="b"/>
            <a:pathLst>
              <a:path w="1162685" h="697864">
                <a:moveTo>
                  <a:pt x="1162659" y="0"/>
                </a:moveTo>
                <a:lnTo>
                  <a:pt x="348792" y="0"/>
                </a:lnTo>
                <a:lnTo>
                  <a:pt x="0" y="348792"/>
                </a:lnTo>
                <a:lnTo>
                  <a:pt x="348792" y="697598"/>
                </a:lnTo>
                <a:lnTo>
                  <a:pt x="1162659" y="697598"/>
                </a:lnTo>
                <a:lnTo>
                  <a:pt x="813866" y="348792"/>
                </a:lnTo>
                <a:lnTo>
                  <a:pt x="1162659" y="0"/>
                </a:lnTo>
                <a:close/>
              </a:path>
            </a:pathLst>
          </a:custGeom>
          <a:solidFill>
            <a:srgbClr val="949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05052" y="3377669"/>
            <a:ext cx="281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>
                <a:solidFill>
                  <a:srgbClr val="FFFFFF"/>
                </a:solidFill>
                <a:latin typeface="Arial"/>
                <a:cs typeface="Arial"/>
              </a:rPr>
              <a:t>Oct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39232" y="4333466"/>
            <a:ext cx="24314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Strategy</a:t>
            </a:r>
            <a:r>
              <a:rPr sz="800" b="1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Final</a:t>
            </a:r>
            <a:r>
              <a:rPr sz="800" b="1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r>
              <a:rPr sz="800" b="1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800" b="1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001F5F"/>
                </a:solidFill>
                <a:latin typeface="Arial"/>
                <a:cs typeface="Arial"/>
              </a:rPr>
              <a:t>Design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Finalise</a:t>
            </a:r>
            <a:r>
              <a:rPr sz="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Strategy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content,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develop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final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designed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document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external</a:t>
            </a:r>
            <a:r>
              <a:rPr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agency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Strategy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sign</a:t>
            </a:r>
            <a:r>
              <a:rPr sz="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off.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Obtain</a:t>
            </a:r>
            <a:r>
              <a:rPr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CEO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and Stakeholder</a:t>
            </a:r>
            <a:r>
              <a:rPr sz="8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endorsements </a:t>
            </a:r>
            <a:r>
              <a:rPr sz="800" spc="-25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 include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1F5F"/>
                </a:solidFill>
                <a:latin typeface="Arial"/>
                <a:cs typeface="Arial"/>
              </a:rPr>
              <a:t>final</a:t>
            </a:r>
            <a:r>
              <a:rPr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00" spc="-10">
                <a:solidFill>
                  <a:srgbClr val="001F5F"/>
                </a:solidFill>
                <a:latin typeface="Arial"/>
                <a:cs typeface="Arial"/>
              </a:rPr>
              <a:t>Strategy.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44387" y="3833722"/>
            <a:ext cx="76200" cy="405130"/>
            <a:chOff x="1044387" y="3833722"/>
            <a:chExt cx="76200" cy="405130"/>
          </a:xfrm>
        </p:grpSpPr>
        <p:sp>
          <p:nvSpPr>
            <p:cNvPr id="54" name="object 54"/>
            <p:cNvSpPr/>
            <p:nvPr/>
          </p:nvSpPr>
          <p:spPr>
            <a:xfrm>
              <a:off x="1082485" y="383372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0"/>
                  </a:moveTo>
                  <a:lnTo>
                    <a:pt x="0" y="366966"/>
                  </a:lnTo>
                </a:path>
              </a:pathLst>
            </a:custGeom>
            <a:ln w="6350">
              <a:solidFill>
                <a:srgbClr val="005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387" y="4162597"/>
              <a:ext cx="76200" cy="7620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432372" y="4335470"/>
            <a:ext cx="13017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EUS</a:t>
            </a:r>
            <a:r>
              <a:rPr sz="900" b="1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Conference</a:t>
            </a:r>
            <a:r>
              <a:rPr sz="900" b="1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08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 Oct </a:t>
            </a:r>
            <a:r>
              <a:rPr sz="900">
                <a:solidFill>
                  <a:srgbClr val="001F5F"/>
                </a:solidFill>
                <a:latin typeface="Arial"/>
                <a:cs typeface="Arial"/>
              </a:rPr>
              <a:t>Launch</a:t>
            </a:r>
            <a:r>
              <a:rPr sz="9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9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9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spc="-10">
                <a:solidFill>
                  <a:srgbClr val="001F5F"/>
                </a:solidFill>
                <a:latin typeface="Arial"/>
                <a:cs typeface="Arial"/>
              </a:rPr>
              <a:t>Skills </a:t>
            </a:r>
            <a:r>
              <a:rPr sz="900">
                <a:solidFill>
                  <a:srgbClr val="001F5F"/>
                </a:solidFill>
                <a:latin typeface="Arial"/>
                <a:cs typeface="Arial"/>
              </a:rPr>
              <a:t>Strategy</a:t>
            </a:r>
            <a:r>
              <a:rPr sz="900" spc="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spc="-10">
                <a:solidFill>
                  <a:srgbClr val="001F5F"/>
                </a:solidFill>
                <a:latin typeface="Arial"/>
                <a:cs typeface="Arial"/>
              </a:rPr>
              <a:t>2025-</a:t>
            </a:r>
            <a:r>
              <a:rPr sz="900" spc="-25">
                <a:solidFill>
                  <a:srgbClr val="001F5F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494907" y="1483485"/>
            <a:ext cx="5261610" cy="455930"/>
            <a:chOff x="2494907" y="1483485"/>
            <a:chExt cx="5261610" cy="455930"/>
          </a:xfrm>
        </p:grpSpPr>
        <p:sp>
          <p:nvSpPr>
            <p:cNvPr id="58" name="object 58"/>
            <p:cNvSpPr/>
            <p:nvPr/>
          </p:nvSpPr>
          <p:spPr>
            <a:xfrm>
              <a:off x="6178909" y="1504346"/>
              <a:ext cx="1570990" cy="428625"/>
            </a:xfrm>
            <a:custGeom>
              <a:avLst/>
              <a:gdLst/>
              <a:ahLst/>
              <a:cxnLst/>
              <a:rect l="l" t="t" r="r" b="b"/>
              <a:pathLst>
                <a:path w="1570990" h="428625">
                  <a:moveTo>
                    <a:pt x="0" y="428612"/>
                  </a:moveTo>
                  <a:lnTo>
                    <a:pt x="5707" y="385420"/>
                  </a:lnTo>
                  <a:lnTo>
                    <a:pt x="22077" y="345191"/>
                  </a:lnTo>
                  <a:lnTo>
                    <a:pt x="47980" y="308787"/>
                  </a:lnTo>
                  <a:lnTo>
                    <a:pt x="82286" y="277069"/>
                  </a:lnTo>
                  <a:lnTo>
                    <a:pt x="123865" y="250900"/>
                  </a:lnTo>
                  <a:lnTo>
                    <a:pt x="171589" y="231141"/>
                  </a:lnTo>
                  <a:lnTo>
                    <a:pt x="224326" y="218653"/>
                  </a:lnTo>
                  <a:lnTo>
                    <a:pt x="280949" y="214299"/>
                  </a:lnTo>
                  <a:lnTo>
                    <a:pt x="511822" y="214312"/>
                  </a:lnTo>
                  <a:lnTo>
                    <a:pt x="568445" y="209958"/>
                  </a:lnTo>
                  <a:lnTo>
                    <a:pt x="621182" y="197471"/>
                  </a:lnTo>
                  <a:lnTo>
                    <a:pt x="668906" y="177711"/>
                  </a:lnTo>
                  <a:lnTo>
                    <a:pt x="710485" y="151542"/>
                  </a:lnTo>
                  <a:lnTo>
                    <a:pt x="744791" y="119825"/>
                  </a:lnTo>
                  <a:lnTo>
                    <a:pt x="770694" y="83421"/>
                  </a:lnTo>
                  <a:lnTo>
                    <a:pt x="787064" y="43192"/>
                  </a:lnTo>
                  <a:lnTo>
                    <a:pt x="792772" y="0"/>
                  </a:lnTo>
                  <a:lnTo>
                    <a:pt x="798479" y="43192"/>
                  </a:lnTo>
                  <a:lnTo>
                    <a:pt x="814849" y="83421"/>
                  </a:lnTo>
                  <a:lnTo>
                    <a:pt x="840752" y="119825"/>
                  </a:lnTo>
                  <a:lnTo>
                    <a:pt x="875058" y="151542"/>
                  </a:lnTo>
                  <a:lnTo>
                    <a:pt x="916638" y="177711"/>
                  </a:lnTo>
                  <a:lnTo>
                    <a:pt x="964361" y="197471"/>
                  </a:lnTo>
                  <a:lnTo>
                    <a:pt x="1017099" y="209958"/>
                  </a:lnTo>
                  <a:lnTo>
                    <a:pt x="1073721" y="214312"/>
                  </a:lnTo>
                  <a:lnTo>
                    <a:pt x="1289951" y="214312"/>
                  </a:lnTo>
                  <a:lnTo>
                    <a:pt x="1346574" y="218666"/>
                  </a:lnTo>
                  <a:lnTo>
                    <a:pt x="1399311" y="231153"/>
                  </a:lnTo>
                  <a:lnTo>
                    <a:pt x="1447035" y="250912"/>
                  </a:lnTo>
                  <a:lnTo>
                    <a:pt x="1488614" y="277080"/>
                  </a:lnTo>
                  <a:lnTo>
                    <a:pt x="1522920" y="308796"/>
                  </a:lnTo>
                  <a:lnTo>
                    <a:pt x="1548823" y="345198"/>
                  </a:lnTo>
                  <a:lnTo>
                    <a:pt x="1565193" y="385424"/>
                  </a:lnTo>
                  <a:lnTo>
                    <a:pt x="1570901" y="428612"/>
                  </a:lnTo>
                </a:path>
              </a:pathLst>
            </a:custGeom>
            <a:ln w="12700">
              <a:solidFill>
                <a:srgbClr val="005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01257" y="1489835"/>
              <a:ext cx="1570990" cy="428625"/>
            </a:xfrm>
            <a:custGeom>
              <a:avLst/>
              <a:gdLst/>
              <a:ahLst/>
              <a:cxnLst/>
              <a:rect l="l" t="t" r="r" b="b"/>
              <a:pathLst>
                <a:path w="1570989" h="428625">
                  <a:moveTo>
                    <a:pt x="0" y="428612"/>
                  </a:moveTo>
                  <a:lnTo>
                    <a:pt x="5707" y="385420"/>
                  </a:lnTo>
                  <a:lnTo>
                    <a:pt x="22077" y="345191"/>
                  </a:lnTo>
                  <a:lnTo>
                    <a:pt x="47980" y="308787"/>
                  </a:lnTo>
                  <a:lnTo>
                    <a:pt x="82286" y="277069"/>
                  </a:lnTo>
                  <a:lnTo>
                    <a:pt x="123865" y="250900"/>
                  </a:lnTo>
                  <a:lnTo>
                    <a:pt x="171589" y="231141"/>
                  </a:lnTo>
                  <a:lnTo>
                    <a:pt x="224326" y="218653"/>
                  </a:lnTo>
                  <a:lnTo>
                    <a:pt x="280949" y="214299"/>
                  </a:lnTo>
                  <a:lnTo>
                    <a:pt x="511822" y="214312"/>
                  </a:lnTo>
                  <a:lnTo>
                    <a:pt x="568445" y="209958"/>
                  </a:lnTo>
                  <a:lnTo>
                    <a:pt x="621182" y="197471"/>
                  </a:lnTo>
                  <a:lnTo>
                    <a:pt x="668906" y="177711"/>
                  </a:lnTo>
                  <a:lnTo>
                    <a:pt x="710485" y="151542"/>
                  </a:lnTo>
                  <a:lnTo>
                    <a:pt x="744791" y="119825"/>
                  </a:lnTo>
                  <a:lnTo>
                    <a:pt x="770694" y="83421"/>
                  </a:lnTo>
                  <a:lnTo>
                    <a:pt x="787064" y="43192"/>
                  </a:lnTo>
                  <a:lnTo>
                    <a:pt x="792772" y="0"/>
                  </a:lnTo>
                  <a:lnTo>
                    <a:pt x="798479" y="43192"/>
                  </a:lnTo>
                  <a:lnTo>
                    <a:pt x="814849" y="83421"/>
                  </a:lnTo>
                  <a:lnTo>
                    <a:pt x="840752" y="119825"/>
                  </a:lnTo>
                  <a:lnTo>
                    <a:pt x="875058" y="151542"/>
                  </a:lnTo>
                  <a:lnTo>
                    <a:pt x="916638" y="177711"/>
                  </a:lnTo>
                  <a:lnTo>
                    <a:pt x="964361" y="197471"/>
                  </a:lnTo>
                  <a:lnTo>
                    <a:pt x="1017099" y="209958"/>
                  </a:lnTo>
                  <a:lnTo>
                    <a:pt x="1073721" y="214312"/>
                  </a:lnTo>
                  <a:lnTo>
                    <a:pt x="1289951" y="214312"/>
                  </a:lnTo>
                  <a:lnTo>
                    <a:pt x="1346574" y="218666"/>
                  </a:lnTo>
                  <a:lnTo>
                    <a:pt x="1399311" y="231153"/>
                  </a:lnTo>
                  <a:lnTo>
                    <a:pt x="1447035" y="250912"/>
                  </a:lnTo>
                  <a:lnTo>
                    <a:pt x="1488614" y="277080"/>
                  </a:lnTo>
                  <a:lnTo>
                    <a:pt x="1522920" y="308796"/>
                  </a:lnTo>
                  <a:lnTo>
                    <a:pt x="1548823" y="345198"/>
                  </a:lnTo>
                  <a:lnTo>
                    <a:pt x="1565193" y="385424"/>
                  </a:lnTo>
                  <a:lnTo>
                    <a:pt x="1570901" y="428612"/>
                  </a:lnTo>
                </a:path>
              </a:pathLst>
            </a:custGeom>
            <a:ln w="12700">
              <a:solidFill>
                <a:srgbClr val="005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2882196" y="3881893"/>
            <a:ext cx="3246755" cy="428625"/>
          </a:xfrm>
          <a:custGeom>
            <a:avLst/>
            <a:gdLst/>
            <a:ahLst/>
            <a:cxnLst/>
            <a:rect l="l" t="t" r="r" b="b"/>
            <a:pathLst>
              <a:path w="3246754" h="428625">
                <a:moveTo>
                  <a:pt x="3246513" y="0"/>
                </a:moveTo>
                <a:lnTo>
                  <a:pt x="3240805" y="43192"/>
                </a:lnTo>
                <a:lnTo>
                  <a:pt x="3224435" y="83421"/>
                </a:lnTo>
                <a:lnTo>
                  <a:pt x="3198533" y="119825"/>
                </a:lnTo>
                <a:lnTo>
                  <a:pt x="3164227" y="151542"/>
                </a:lnTo>
                <a:lnTo>
                  <a:pt x="3122647" y="177711"/>
                </a:lnTo>
                <a:lnTo>
                  <a:pt x="3074924" y="197471"/>
                </a:lnTo>
                <a:lnTo>
                  <a:pt x="3022186" y="209958"/>
                </a:lnTo>
                <a:lnTo>
                  <a:pt x="2965564" y="214312"/>
                </a:lnTo>
                <a:lnTo>
                  <a:pt x="1889074" y="214299"/>
                </a:lnTo>
                <a:lnTo>
                  <a:pt x="1832451" y="218653"/>
                </a:lnTo>
                <a:lnTo>
                  <a:pt x="1779714" y="231141"/>
                </a:lnTo>
                <a:lnTo>
                  <a:pt x="1731990" y="250900"/>
                </a:lnTo>
                <a:lnTo>
                  <a:pt x="1690411" y="277069"/>
                </a:lnTo>
                <a:lnTo>
                  <a:pt x="1656105" y="308787"/>
                </a:lnTo>
                <a:lnTo>
                  <a:pt x="1630202" y="345191"/>
                </a:lnTo>
                <a:lnTo>
                  <a:pt x="1613832" y="385420"/>
                </a:lnTo>
                <a:lnTo>
                  <a:pt x="1608124" y="428612"/>
                </a:lnTo>
                <a:lnTo>
                  <a:pt x="1602417" y="385420"/>
                </a:lnTo>
                <a:lnTo>
                  <a:pt x="1586047" y="345191"/>
                </a:lnTo>
                <a:lnTo>
                  <a:pt x="1560144" y="308787"/>
                </a:lnTo>
                <a:lnTo>
                  <a:pt x="1525838" y="277069"/>
                </a:lnTo>
                <a:lnTo>
                  <a:pt x="1484258" y="250900"/>
                </a:lnTo>
                <a:lnTo>
                  <a:pt x="1436535" y="231141"/>
                </a:lnTo>
                <a:lnTo>
                  <a:pt x="1383797" y="218653"/>
                </a:lnTo>
                <a:lnTo>
                  <a:pt x="1327175" y="214299"/>
                </a:lnTo>
                <a:lnTo>
                  <a:pt x="280936" y="214299"/>
                </a:lnTo>
                <a:lnTo>
                  <a:pt x="224318" y="209945"/>
                </a:lnTo>
                <a:lnTo>
                  <a:pt x="171583" y="197458"/>
                </a:lnTo>
                <a:lnTo>
                  <a:pt x="123862" y="177699"/>
                </a:lnTo>
                <a:lnTo>
                  <a:pt x="82284" y="151531"/>
                </a:lnTo>
                <a:lnTo>
                  <a:pt x="47979" y="119815"/>
                </a:lnTo>
                <a:lnTo>
                  <a:pt x="22077" y="83413"/>
                </a:lnTo>
                <a:lnTo>
                  <a:pt x="5707" y="43187"/>
                </a:lnTo>
                <a:lnTo>
                  <a:pt x="0" y="0"/>
                </a:lnTo>
              </a:path>
            </a:pathLst>
          </a:custGeom>
          <a:ln w="12700">
            <a:solidFill>
              <a:srgbClr val="005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2400" b="1" spc="-8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Strategy</a:t>
            </a:r>
            <a:r>
              <a:rPr sz="2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1" y="4758213"/>
            <a:ext cx="5346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956" y="475821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46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76927" y="734567"/>
            <a:ext cx="4697095" cy="4409440"/>
            <a:chOff x="4376927" y="734567"/>
            <a:chExt cx="4697095" cy="4409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6927" y="1149108"/>
              <a:ext cx="2779775" cy="21259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345120"/>
              <a:ext cx="2191040" cy="15369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4432" y="1834895"/>
              <a:ext cx="2778239" cy="2124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9161" y="2029866"/>
              <a:ext cx="2191037" cy="15364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7547" y="2450591"/>
              <a:ext cx="2779775" cy="21214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2854" y="2645518"/>
              <a:ext cx="2191040" cy="15328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8756" y="3169920"/>
              <a:ext cx="2779775" cy="19735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4093" y="3365989"/>
              <a:ext cx="2191039" cy="15364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5644" y="734567"/>
              <a:ext cx="2778251" cy="21290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0703" y="930572"/>
              <a:ext cx="2191035" cy="1539844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79618" y="987590"/>
          <a:ext cx="4233545" cy="3580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038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Skills</a:t>
                      </a:r>
                      <a:r>
                        <a:rPr sz="8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Strategy Section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Purpose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>
                          <a:latin typeface="Arial"/>
                          <a:cs typeface="Arial"/>
                        </a:rPr>
                        <a:t>Contents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provide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overview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document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content.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>
                          <a:latin typeface="Arial"/>
                          <a:cs typeface="Arial"/>
                        </a:rPr>
                        <a:t>Introduction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510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provide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readers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introduction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document, </a:t>
                      </a:r>
                      <a:r>
                        <a:rPr sz="800">
                          <a:latin typeface="Arial"/>
                          <a:cs typeface="Arial"/>
                        </a:rPr>
                        <a:t>including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its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purpose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Strategy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Vision.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Executive</a:t>
                      </a:r>
                      <a:r>
                        <a:rPr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Summary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89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provide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summary</a:t>
                      </a:r>
                      <a:r>
                        <a:rPr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strategy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contents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recommendations.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include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view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from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EUS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Chief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Executive.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Industry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Context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07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include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summary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of the issues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impacting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our</a:t>
                      </a:r>
                      <a:r>
                        <a:rPr sz="800">
                          <a:latin typeface="Arial"/>
                          <a:cs typeface="Arial"/>
                        </a:rPr>
                        <a:t> sectors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(from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skills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perspective).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Analysis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828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summarise</a:t>
                      </a:r>
                      <a:r>
                        <a:rPr sz="8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future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demand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each </a:t>
                      </a:r>
                      <a:r>
                        <a:rPr sz="80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our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sectors.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Factor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Analysis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66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summarise</a:t>
                      </a:r>
                      <a:r>
                        <a:rPr sz="8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factor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analysis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research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which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have </a:t>
                      </a:r>
                      <a:r>
                        <a:rPr sz="800">
                          <a:latin typeface="Arial"/>
                          <a:cs typeface="Arial"/>
                        </a:rPr>
                        <a:t>informed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sector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priorities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solutions.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Sector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Priorities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409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Informed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factor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analysis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research,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sector </a:t>
                      </a:r>
                      <a:r>
                        <a:rPr sz="800">
                          <a:latin typeface="Arial"/>
                          <a:cs typeface="Arial"/>
                        </a:rPr>
                        <a:t>priorities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will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include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what</a:t>
                      </a:r>
                      <a:r>
                        <a:rPr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actions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need to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take </a:t>
                      </a:r>
                      <a:r>
                        <a:rPr sz="800">
                          <a:latin typeface="Arial"/>
                          <a:cs typeface="Arial"/>
                        </a:rPr>
                        <a:t>forward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why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during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this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strategy</a:t>
                      </a:r>
                      <a:r>
                        <a:rPr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period,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desired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outcomes</a:t>
                      </a:r>
                      <a:r>
                        <a:rPr sz="8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expected</a:t>
                      </a:r>
                      <a:r>
                        <a:rPr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timeline</a:t>
                      </a:r>
                      <a:r>
                        <a:rPr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deliver.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502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>
                          <a:latin typeface="Arial"/>
                          <a:cs typeface="Arial"/>
                        </a:rPr>
                        <a:t>Industry Endorsements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9554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include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statements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from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CEO</a:t>
                      </a:r>
                      <a:r>
                        <a:rPr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Council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members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strategic</a:t>
                      </a:r>
                      <a:r>
                        <a:rPr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partners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800">
                          <a:latin typeface="Arial"/>
                          <a:cs typeface="Arial"/>
                        </a:rPr>
                        <a:t>stakeholders,</a:t>
                      </a:r>
                      <a:r>
                        <a:rPr sz="8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endorsing </a:t>
                      </a:r>
                      <a:r>
                        <a:rPr sz="80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>
                          <a:latin typeface="Arial"/>
                          <a:cs typeface="Arial"/>
                        </a:rPr>
                        <a:t>strategy.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562" y="306070"/>
            <a:ext cx="2634608" cy="640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>
                <a:latin typeface="Arial"/>
                <a:cs typeface="Arial"/>
              </a:rPr>
              <a:t>2025-</a:t>
            </a:r>
            <a:r>
              <a:rPr sz="2400" b="1">
                <a:latin typeface="Arial"/>
                <a:cs typeface="Arial"/>
              </a:rPr>
              <a:t>2030</a:t>
            </a:r>
            <a:r>
              <a:rPr sz="2400" b="1" spc="-1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Skills</a:t>
            </a:r>
            <a:r>
              <a:rPr sz="2400" b="1" spc="-6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Strategy</a:t>
            </a:r>
            <a:r>
              <a:rPr sz="2400" b="1" spc="-4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Vision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277" y="1287475"/>
            <a:ext cx="8742045" cy="3629660"/>
          </a:xfrm>
          <a:custGeom>
            <a:avLst/>
            <a:gdLst/>
            <a:ahLst/>
            <a:cxnLst/>
            <a:rect l="l" t="t" r="r" b="b"/>
            <a:pathLst>
              <a:path w="8742045" h="3629660">
                <a:moveTo>
                  <a:pt x="8741879" y="0"/>
                </a:moveTo>
                <a:lnTo>
                  <a:pt x="0" y="0"/>
                </a:lnTo>
                <a:lnTo>
                  <a:pt x="0" y="3629063"/>
                </a:lnTo>
                <a:lnTo>
                  <a:pt x="8741879" y="3629063"/>
                </a:lnTo>
                <a:lnTo>
                  <a:pt x="8741879" y="0"/>
                </a:lnTo>
                <a:close/>
              </a:path>
            </a:pathLst>
          </a:custGeom>
          <a:solidFill>
            <a:srgbClr val="A7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1109" y="1620165"/>
            <a:ext cx="856551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2260" indent="-2540" algn="ctr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We</a:t>
            </a:r>
            <a:r>
              <a:rPr sz="18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will</a:t>
            </a:r>
            <a:r>
              <a:rPr sz="1800" spc="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accelerate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18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growth</a:t>
            </a:r>
            <a:r>
              <a:rPr sz="1800" spc="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</a:t>
            </a:r>
            <a:r>
              <a:rPr sz="18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safe,</a:t>
            </a:r>
            <a:r>
              <a:rPr sz="18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skilled,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sustainable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800" spc="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that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powers</a:t>
            </a:r>
            <a:r>
              <a:rPr sz="1800" spc="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protects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UK,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enables</a:t>
            </a:r>
            <a:r>
              <a:rPr sz="1800" spc="-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social,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economic,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02E6C"/>
                </a:solidFill>
                <a:latin typeface="Arial"/>
                <a:cs typeface="Arial"/>
              </a:rPr>
              <a:t>environmental transformation.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We</a:t>
            </a:r>
            <a:r>
              <a:rPr sz="18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will</a:t>
            </a:r>
            <a:r>
              <a:rPr sz="1800" spc="-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open</a:t>
            </a:r>
            <a:r>
              <a:rPr sz="18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accessible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pathways</a:t>
            </a:r>
            <a:r>
              <a:rPr sz="1800" spc="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for</a:t>
            </a:r>
            <a:r>
              <a:rPr sz="18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people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from</a:t>
            </a:r>
            <a:r>
              <a:rPr sz="18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all</a:t>
            </a:r>
            <a:r>
              <a:rPr sz="18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generations,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backgrounds,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800" spc="-10">
                <a:solidFill>
                  <a:srgbClr val="002E6C"/>
                </a:solidFill>
                <a:latin typeface="Arial"/>
                <a:cs typeface="Arial"/>
              </a:rPr>
              <a:t>communities.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46685" marR="139065" indent="2540" algn="ctr">
              <a:lnSpc>
                <a:spcPct val="100000"/>
              </a:lnSpc>
            </a:pP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We</a:t>
            </a:r>
            <a:r>
              <a:rPr sz="18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will look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18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fill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hundreds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thousands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quality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jobs,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empower</a:t>
            </a:r>
            <a:r>
              <a:rPr sz="1800" spc="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individuals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with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meaningful</a:t>
            </a:r>
            <a:r>
              <a:rPr sz="1800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careers,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enabling</a:t>
            </a:r>
            <a:r>
              <a:rPr sz="1800" spc="-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our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18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thrive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as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cornerstone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UK's </a:t>
            </a:r>
            <a:r>
              <a:rPr sz="1800" spc="-25">
                <a:solidFill>
                  <a:srgbClr val="002E6C"/>
                </a:solidFill>
                <a:latin typeface="Arial"/>
                <a:cs typeface="Arial"/>
              </a:rPr>
              <a:t>low-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carbon</a:t>
            </a:r>
            <a:r>
              <a:rPr sz="1800" spc="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future;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enhancing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natural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habitats,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delivering</a:t>
            </a:r>
            <a:r>
              <a:rPr sz="1800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green</a:t>
            </a:r>
            <a:r>
              <a:rPr sz="18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02E6C"/>
                </a:solidFill>
                <a:latin typeface="Arial"/>
                <a:cs typeface="Arial"/>
              </a:rPr>
              <a:t>infrastructure,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enabling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security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improving</a:t>
            </a:r>
            <a:r>
              <a:rPr sz="18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lives</a:t>
            </a:r>
            <a:r>
              <a:rPr sz="1800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18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02E6C"/>
                </a:solidFill>
                <a:latin typeface="Arial"/>
                <a:cs typeface="Arial"/>
              </a:rPr>
              <a:t>everyone.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6309" y="306070"/>
            <a:ext cx="8649970" cy="4678680"/>
            <a:chOff x="186309" y="306070"/>
            <a:chExt cx="8649970" cy="4678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1562" y="306070"/>
              <a:ext cx="2634608" cy="6400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6309" y="992136"/>
              <a:ext cx="2104390" cy="3992245"/>
            </a:xfrm>
            <a:custGeom>
              <a:avLst/>
              <a:gdLst/>
              <a:ahLst/>
              <a:cxnLst/>
              <a:rect l="l" t="t" r="r" b="b"/>
              <a:pathLst>
                <a:path w="2104390" h="3992245">
                  <a:moveTo>
                    <a:pt x="2104351" y="0"/>
                  </a:moveTo>
                  <a:lnTo>
                    <a:pt x="0" y="0"/>
                  </a:lnTo>
                  <a:lnTo>
                    <a:pt x="0" y="3992079"/>
                  </a:lnTo>
                  <a:lnTo>
                    <a:pt x="2104351" y="3992079"/>
                  </a:lnTo>
                  <a:lnTo>
                    <a:pt x="2104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>
                <a:latin typeface="Arial"/>
                <a:cs typeface="Arial"/>
              </a:rPr>
              <a:t>2025-</a:t>
            </a:r>
            <a:r>
              <a:rPr sz="2400" b="1">
                <a:latin typeface="Arial"/>
                <a:cs typeface="Arial"/>
              </a:rPr>
              <a:t>2030</a:t>
            </a:r>
            <a:r>
              <a:rPr sz="2400" b="1" spc="-1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Skills</a:t>
            </a:r>
            <a:r>
              <a:rPr sz="2400" b="1" spc="-6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Strategy</a:t>
            </a:r>
            <a:r>
              <a:rPr sz="2400" b="1" spc="-4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Priorities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09" y="1620636"/>
            <a:ext cx="21043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670" marR="147955" indent="51435" algn="just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Ongoing</a:t>
            </a:r>
            <a:r>
              <a:rPr sz="1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analysis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of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demand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mitigate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risk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through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timely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interventions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47810" y="985786"/>
            <a:ext cx="2165985" cy="4001135"/>
            <a:chOff x="2347810" y="985786"/>
            <a:chExt cx="2165985" cy="4001135"/>
          </a:xfrm>
        </p:grpSpPr>
        <p:sp>
          <p:nvSpPr>
            <p:cNvPr id="9" name="object 9"/>
            <p:cNvSpPr/>
            <p:nvPr/>
          </p:nvSpPr>
          <p:spPr>
            <a:xfrm>
              <a:off x="2354160" y="992136"/>
              <a:ext cx="2153285" cy="3988435"/>
            </a:xfrm>
            <a:custGeom>
              <a:avLst/>
              <a:gdLst/>
              <a:ahLst/>
              <a:cxnLst/>
              <a:rect l="l" t="t" r="r" b="b"/>
              <a:pathLst>
                <a:path w="2153285" h="3988435">
                  <a:moveTo>
                    <a:pt x="2152776" y="0"/>
                  </a:moveTo>
                  <a:lnTo>
                    <a:pt x="0" y="0"/>
                  </a:lnTo>
                  <a:lnTo>
                    <a:pt x="0" y="3987850"/>
                  </a:lnTo>
                  <a:lnTo>
                    <a:pt x="2152776" y="3987850"/>
                  </a:lnTo>
                  <a:lnTo>
                    <a:pt x="2152776" y="0"/>
                  </a:lnTo>
                  <a:close/>
                </a:path>
              </a:pathLst>
            </a:custGeom>
            <a:solidFill>
              <a:srgbClr val="A7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54160" y="992136"/>
              <a:ext cx="2153285" cy="3988435"/>
            </a:xfrm>
            <a:custGeom>
              <a:avLst/>
              <a:gdLst/>
              <a:ahLst/>
              <a:cxnLst/>
              <a:rect l="l" t="t" r="r" b="b"/>
              <a:pathLst>
                <a:path w="2153285" h="3988435">
                  <a:moveTo>
                    <a:pt x="0" y="0"/>
                  </a:moveTo>
                  <a:lnTo>
                    <a:pt x="2152776" y="0"/>
                  </a:lnTo>
                  <a:lnTo>
                    <a:pt x="2152776" y="3987850"/>
                  </a:lnTo>
                  <a:lnTo>
                    <a:pt x="0" y="39878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91508" y="1420398"/>
            <a:ext cx="1878964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Attract</a:t>
            </a:r>
            <a:r>
              <a:rPr sz="1400" b="1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recruit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the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needed</a:t>
            </a:r>
            <a:r>
              <a:rPr sz="1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meet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demand,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enable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net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zero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support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sustainable environment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06082" y="995299"/>
            <a:ext cx="2091055" cy="3992245"/>
          </a:xfrm>
          <a:custGeom>
            <a:avLst/>
            <a:gdLst/>
            <a:ahLst/>
            <a:cxnLst/>
            <a:rect l="l" t="t" r="r" b="b"/>
            <a:pathLst>
              <a:path w="2091054" h="3992245">
                <a:moveTo>
                  <a:pt x="2091016" y="0"/>
                </a:moveTo>
                <a:lnTo>
                  <a:pt x="0" y="0"/>
                </a:lnTo>
                <a:lnTo>
                  <a:pt x="0" y="3992079"/>
                </a:lnTo>
                <a:lnTo>
                  <a:pt x="2091016" y="3992079"/>
                </a:lnTo>
                <a:lnTo>
                  <a:pt x="2091016" y="0"/>
                </a:lnTo>
                <a:close/>
              </a:path>
            </a:pathLst>
          </a:custGeom>
          <a:solidFill>
            <a:srgbClr val="A7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02377" y="1517130"/>
            <a:ext cx="18986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Retention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 sector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ensure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demand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is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met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productivity supported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83455" y="985774"/>
            <a:ext cx="2117090" cy="4001135"/>
            <a:chOff x="4583455" y="985774"/>
            <a:chExt cx="2117090" cy="4001135"/>
          </a:xfrm>
        </p:grpSpPr>
        <p:sp>
          <p:nvSpPr>
            <p:cNvPr id="15" name="object 15"/>
            <p:cNvSpPr/>
            <p:nvPr/>
          </p:nvSpPr>
          <p:spPr>
            <a:xfrm>
              <a:off x="4589805" y="992124"/>
              <a:ext cx="2104390" cy="3988435"/>
            </a:xfrm>
            <a:custGeom>
              <a:avLst/>
              <a:gdLst/>
              <a:ahLst/>
              <a:cxnLst/>
              <a:rect l="l" t="t" r="r" b="b"/>
              <a:pathLst>
                <a:path w="2104390" h="3988435">
                  <a:moveTo>
                    <a:pt x="2104351" y="0"/>
                  </a:moveTo>
                  <a:lnTo>
                    <a:pt x="0" y="0"/>
                  </a:lnTo>
                  <a:lnTo>
                    <a:pt x="0" y="3987850"/>
                  </a:lnTo>
                  <a:lnTo>
                    <a:pt x="2104351" y="3987850"/>
                  </a:lnTo>
                  <a:lnTo>
                    <a:pt x="2104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89805" y="992124"/>
              <a:ext cx="2104390" cy="3988435"/>
            </a:xfrm>
            <a:custGeom>
              <a:avLst/>
              <a:gdLst/>
              <a:ahLst/>
              <a:cxnLst/>
              <a:rect l="l" t="t" r="r" b="b"/>
              <a:pathLst>
                <a:path w="2104390" h="3988435">
                  <a:moveTo>
                    <a:pt x="0" y="0"/>
                  </a:moveTo>
                  <a:lnTo>
                    <a:pt x="2104351" y="0"/>
                  </a:lnTo>
                  <a:lnTo>
                    <a:pt x="2104351" y="3987850"/>
                  </a:lnTo>
                  <a:lnTo>
                    <a:pt x="0" y="39878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68853" y="1527077"/>
            <a:ext cx="194627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26034" indent="-1905"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Develop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deploy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a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safe,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skilled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sustainable</a:t>
            </a:r>
            <a:r>
              <a:rPr sz="1400" b="1" spc="-10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workforce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that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meets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current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future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0">
                <a:solidFill>
                  <a:srgbClr val="002E6C"/>
                </a:solidFill>
                <a:latin typeface="Arial"/>
                <a:cs typeface="Arial"/>
              </a:rPr>
              <a:t>needs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7929" y="2772642"/>
            <a:ext cx="8754745" cy="2026920"/>
            <a:chOff x="177929" y="2772642"/>
            <a:chExt cx="8754745" cy="202692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5532" y="2969930"/>
              <a:ext cx="811806" cy="8118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7330" y="2772642"/>
              <a:ext cx="888521" cy="8885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0547" y="2910154"/>
              <a:ext cx="1872548" cy="75563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485" y="2782499"/>
              <a:ext cx="1556321" cy="10151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4279" y="3874573"/>
              <a:ext cx="8742045" cy="918844"/>
            </a:xfrm>
            <a:custGeom>
              <a:avLst/>
              <a:gdLst/>
              <a:ahLst/>
              <a:cxnLst/>
              <a:rect l="l" t="t" r="r" b="b"/>
              <a:pathLst>
                <a:path w="8742045" h="918845">
                  <a:moveTo>
                    <a:pt x="8258149" y="0"/>
                  </a:moveTo>
                  <a:lnTo>
                    <a:pt x="483743" y="0"/>
                  </a:lnTo>
                  <a:lnTo>
                    <a:pt x="0" y="459168"/>
                  </a:lnTo>
                  <a:lnTo>
                    <a:pt x="483743" y="918324"/>
                  </a:lnTo>
                  <a:lnTo>
                    <a:pt x="8258149" y="918324"/>
                  </a:lnTo>
                  <a:lnTo>
                    <a:pt x="8741879" y="459168"/>
                  </a:lnTo>
                  <a:lnTo>
                    <a:pt x="8258149" y="0"/>
                  </a:lnTo>
                  <a:close/>
                </a:path>
              </a:pathLst>
            </a:custGeom>
            <a:solidFill>
              <a:srgbClr val="525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4279" y="3874573"/>
              <a:ext cx="8742045" cy="918844"/>
            </a:xfrm>
            <a:custGeom>
              <a:avLst/>
              <a:gdLst/>
              <a:ahLst/>
              <a:cxnLst/>
              <a:rect l="l" t="t" r="r" b="b"/>
              <a:pathLst>
                <a:path w="8742045" h="918845">
                  <a:moveTo>
                    <a:pt x="0" y="459168"/>
                  </a:moveTo>
                  <a:lnTo>
                    <a:pt x="483743" y="0"/>
                  </a:lnTo>
                  <a:lnTo>
                    <a:pt x="8258149" y="0"/>
                  </a:lnTo>
                  <a:lnTo>
                    <a:pt x="8741879" y="459168"/>
                  </a:lnTo>
                  <a:lnTo>
                    <a:pt x="8258149" y="918324"/>
                  </a:lnTo>
                  <a:lnTo>
                    <a:pt x="483743" y="918324"/>
                  </a:lnTo>
                  <a:lnTo>
                    <a:pt x="0" y="459168"/>
                  </a:lnTo>
                  <a:close/>
                </a:path>
              </a:pathLst>
            </a:custGeom>
            <a:ln w="12700">
              <a:solidFill>
                <a:srgbClr val="1E1F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52394" y="4133584"/>
            <a:ext cx="100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Cross</a:t>
            </a:r>
            <a:r>
              <a:rPr sz="12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FFFFFF"/>
                </a:solidFill>
                <a:latin typeface="Arial"/>
                <a:cs typeface="Arial"/>
              </a:rPr>
              <a:t>cutting themes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82132" y="3777297"/>
            <a:ext cx="7179945" cy="1232535"/>
            <a:chOff x="982132" y="3777297"/>
            <a:chExt cx="7179945" cy="123253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2950" y="3905678"/>
              <a:ext cx="887615" cy="887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132" y="3967679"/>
              <a:ext cx="788672" cy="7886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1603" y="3886603"/>
              <a:ext cx="920263" cy="9202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5416" y="3777297"/>
              <a:ext cx="1027112" cy="1232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18" y="147031"/>
            <a:ext cx="1397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Priority</a:t>
            </a:r>
            <a:r>
              <a:rPr sz="1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18" y="339069"/>
            <a:ext cx="537210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Ongoing</a:t>
            </a:r>
            <a:r>
              <a:rPr sz="1400" b="1" spc="-6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analysis</a:t>
            </a:r>
            <a:r>
              <a:rPr sz="1400" b="1" spc="-2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of</a:t>
            </a:r>
            <a:r>
              <a:rPr sz="1400" b="1" spc="-3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workforce</a:t>
            </a:r>
            <a:r>
              <a:rPr sz="1400" b="1" spc="-6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demand</a:t>
            </a:r>
            <a:r>
              <a:rPr sz="1400" b="1" spc="-5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to</a:t>
            </a:r>
            <a:r>
              <a:rPr sz="1400" b="1" spc="-4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mitigate</a:t>
            </a:r>
            <a:r>
              <a:rPr sz="1400" b="1" spc="-6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risk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5D17"/>
                </a:solidFill>
                <a:latin typeface="Arial"/>
                <a:cs typeface="Arial"/>
              </a:rPr>
              <a:t>through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timely</a:t>
            </a:r>
            <a:r>
              <a:rPr sz="1400" b="1" spc="-3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5D17"/>
                </a:solidFill>
                <a:latin typeface="Arial"/>
                <a:cs typeface="Arial"/>
              </a:rPr>
              <a:t>interventions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8687" y="4780586"/>
            <a:ext cx="1130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30">
                <a:solidFill>
                  <a:srgbClr val="525553"/>
                </a:solidFill>
                <a:latin typeface="Arial"/>
                <a:cs typeface="Arial"/>
              </a:rPr>
              <a:t>49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47432" y="785459"/>
          <a:ext cx="4039235" cy="92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6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Outcomes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471F"/>
                      </a:solidFill>
                      <a:prstDash val="solid"/>
                    </a:lnL>
                    <a:lnR w="6350">
                      <a:solidFill>
                        <a:srgbClr val="00471F"/>
                      </a:solidFill>
                      <a:prstDash val="solid"/>
                    </a:lnR>
                    <a:solidFill>
                      <a:srgbClr val="004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marL="319405" indent="-228600">
                        <a:lnSpc>
                          <a:spcPct val="100000"/>
                        </a:lnSpc>
                        <a:spcBef>
                          <a:spcPts val="320"/>
                        </a:spcBef>
                        <a:buClr>
                          <a:srgbClr val="525553"/>
                        </a:buClr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600">
                          <a:latin typeface="Arial"/>
                          <a:cs typeface="Arial"/>
                        </a:rPr>
                        <a:t>Adoption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Inclusion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Measurement</a:t>
                      </a:r>
                      <a:r>
                        <a:rPr sz="600">
                          <a:latin typeface="Arial"/>
                          <a:cs typeface="Arial"/>
                        </a:rPr>
                        <a:t> Framework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by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all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EUS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members.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319405" marR="287655" indent="-228600">
                        <a:lnSpc>
                          <a:spcPct val="100000"/>
                        </a:lnSpc>
                        <a:buClr>
                          <a:srgbClr val="525553"/>
                        </a:buClr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critical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analysis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how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well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EUC&amp;J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candidate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pipeline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located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meet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future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requirements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at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sub-national</a:t>
                      </a:r>
                      <a:r>
                        <a:rPr sz="6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level.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319405" marR="220345" indent="-228600">
                        <a:lnSpc>
                          <a:spcPct val="100000"/>
                        </a:lnSpc>
                        <a:buClr>
                          <a:srgbClr val="525553"/>
                        </a:buClr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review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how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progressing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terms 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improving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its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resilience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against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labour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market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pressures,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including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full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range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ED&amp;I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factors.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319405" indent="-228600">
                        <a:lnSpc>
                          <a:spcPct val="100000"/>
                        </a:lnSpc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600">
                          <a:latin typeface="Arial"/>
                          <a:cs typeface="Arial"/>
                        </a:rPr>
                        <a:t>An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annual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review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progress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impact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Strategy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delivering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against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its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vision.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319405" indent="-228600">
                        <a:lnSpc>
                          <a:spcPct val="100000"/>
                        </a:lnSpc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600">
                          <a:latin typeface="Arial"/>
                          <a:cs typeface="Arial"/>
                        </a:rPr>
                        <a:t>All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insights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 be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published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through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multiple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channels,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including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Conference.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471F"/>
                      </a:solidFill>
                      <a:prstDash val="solid"/>
                    </a:lnL>
                    <a:lnR w="6350">
                      <a:solidFill>
                        <a:srgbClr val="00471F"/>
                      </a:solidFill>
                      <a:prstDash val="solid"/>
                    </a:lnR>
                    <a:lnB w="6350">
                      <a:solidFill>
                        <a:srgbClr val="0047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30733" y="1825992"/>
          <a:ext cx="8759190" cy="3198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Rationale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Timescales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 marR="1193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In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order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understand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near–term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future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people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requirements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each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industry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whole,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we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need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detailed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robust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quantitative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analysis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(this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top-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down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approach).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spc="-25">
                          <a:latin typeface="Arial"/>
                          <a:cs typeface="Arial"/>
                        </a:rPr>
                        <a:t>1.1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55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Produce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Demand Estimates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for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each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industry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for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whole.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Annually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from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Year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06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demand estimates will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estimate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future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people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requirements </a:t>
                      </a:r>
                      <a:r>
                        <a:rPr sz="600">
                          <a:latin typeface="Arial"/>
                          <a:cs typeface="Arial"/>
                        </a:rPr>
                        <a:t>for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each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industry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over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next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5-</a:t>
                      </a:r>
                      <a:r>
                        <a:rPr sz="600">
                          <a:latin typeface="Arial"/>
                          <a:cs typeface="Arial"/>
                        </a:rPr>
                        <a:t>10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years,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broken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down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by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occupation.</a:t>
                      </a:r>
                      <a:r>
                        <a:rPr sz="60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Understanding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likely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scale,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timing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regional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dimension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demand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for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people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by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will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help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inform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attraction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initiatives.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4">
                  <a:txBody>
                    <a:bodyPr/>
                    <a:lstStyle/>
                    <a:p>
                      <a:pPr marL="91440" marR="1873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Being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able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measure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gain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deeper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understanding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the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dynamics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structure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people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joining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and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leaving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sector’s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workforce,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critical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appropriate,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targeted,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which</a:t>
                      </a:r>
                      <a:r>
                        <a:rPr sz="6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support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sector’s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attraction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ambitions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–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including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supporting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promoting</a:t>
                      </a:r>
                      <a:r>
                        <a:rPr sz="600" spc="4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ED&amp;I.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spc="-25">
                          <a:latin typeface="Arial"/>
                          <a:cs typeface="Arial"/>
                        </a:rPr>
                        <a:t>1.2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47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Identify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key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target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groups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undertake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research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measure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their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perception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our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industries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attractive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career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options.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Annually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from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Year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65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Utilising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range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public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surveys,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focus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groups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etc.,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we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develop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detailing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understanding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perception of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industries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amongst</a:t>
                      </a:r>
                      <a:r>
                        <a:rPr sz="6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identified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key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target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groups.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This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allow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develop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targeted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awareness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campaigns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for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each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key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target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group.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[associated</a:t>
                      </a:r>
                      <a:r>
                        <a:rPr sz="600" spc="6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costs]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spc="-25">
                          <a:latin typeface="Arial"/>
                          <a:cs typeface="Arial"/>
                        </a:rPr>
                        <a:t>1.3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79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Collect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data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measuring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ED&amp;I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characteristics</a:t>
                      </a:r>
                      <a:r>
                        <a:rPr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via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Inclusion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Measurement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Framework.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91440" marR="116839">
                        <a:lnSpc>
                          <a:spcPct val="100000"/>
                        </a:lnSpc>
                      </a:pPr>
                      <a:r>
                        <a:rPr sz="600">
                          <a:latin typeface="Arial"/>
                          <a:cs typeface="Arial"/>
                        </a:rPr>
                        <a:t>We</a:t>
                      </a:r>
                      <a:r>
                        <a:rPr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further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develop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framework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enable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benchmarking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performance.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Annually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from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Year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00">
                          <a:latin typeface="Arial"/>
                          <a:cs typeface="Arial"/>
                        </a:rPr>
                        <a:t>Year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0"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06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IMF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report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provide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data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progress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being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made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organisations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our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whole in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terms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key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ED&amp;I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measures.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91440" marR="323850">
                        <a:lnSpc>
                          <a:spcPct val="100000"/>
                        </a:lnSpc>
                      </a:pP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diversity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benchmarking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allow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us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identify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areas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 good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practice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support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our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aim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increase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participation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progression.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spc="-25">
                          <a:latin typeface="Arial"/>
                          <a:cs typeface="Arial"/>
                        </a:rPr>
                        <a:t>1.4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89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In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order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assess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true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level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dynamics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entry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exit,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develop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an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approach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allow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understand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in-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out-</a:t>
                      </a:r>
                      <a:r>
                        <a:rPr sz="600">
                          <a:latin typeface="Arial"/>
                          <a:cs typeface="Arial"/>
                        </a:rPr>
                        <a:t>flow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people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joining/leaving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workforce.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Annually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from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Year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60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An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annual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report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provide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insight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into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where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people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join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our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from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reasons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behind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their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leaving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workforce.</a:t>
                      </a:r>
                      <a:r>
                        <a:rPr sz="600" spc="1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report,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over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time,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identify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trends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measure progress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against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targets.</a:t>
                      </a:r>
                      <a:r>
                        <a:rPr sz="600" spc="1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This,</a:t>
                      </a:r>
                      <a:r>
                        <a:rPr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along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with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perceptions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surveys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(see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Priority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2)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allow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develop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re/skilling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pathways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make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recommendations</a:t>
                      </a:r>
                      <a:r>
                        <a:rPr sz="600" spc="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enhance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transition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skills.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spc="-25">
                          <a:latin typeface="Arial"/>
                          <a:cs typeface="Arial"/>
                        </a:rPr>
                        <a:t>1.5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63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Develop,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maintain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report</a:t>
                      </a:r>
                      <a:r>
                        <a:rPr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Resilience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Metrics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for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power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networks,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gas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networks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water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industries,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including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key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ED&amp;I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measures.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12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Gas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&amp;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Power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Networks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=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Annually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from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Year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1;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91440" marR="236854">
                        <a:lnSpc>
                          <a:spcPct val="100000"/>
                        </a:lnSpc>
                      </a:pPr>
                      <a:r>
                        <a:rPr sz="600">
                          <a:latin typeface="Arial"/>
                          <a:cs typeface="Arial"/>
                        </a:rPr>
                        <a:t>Water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=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Annually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from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Year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60"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17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An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agreed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resilience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metrics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are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reported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against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annually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are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used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assess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how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resilient</a:t>
                      </a:r>
                      <a:r>
                        <a:rPr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each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industry’s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against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range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labour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market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factors,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including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key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ED&amp;I metrics.</a:t>
                      </a:r>
                      <a:r>
                        <a:rPr sz="600" spc="1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This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analysis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inform</a:t>
                      </a:r>
                      <a:r>
                        <a:rPr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employer network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well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provide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critical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progress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against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ED&amp;I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other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targets.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1866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Having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foresight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technological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other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factors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which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might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affect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attraction,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6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sector’s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critical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timely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interventions.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spc="-25">
                          <a:latin typeface="Arial"/>
                          <a:cs typeface="Arial"/>
                        </a:rPr>
                        <a:t>1.6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19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Undertake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series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long-</a:t>
                      </a:r>
                      <a:r>
                        <a:rPr sz="600">
                          <a:latin typeface="Arial"/>
                          <a:cs typeface="Arial"/>
                        </a:rPr>
                        <a:t>term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foresighting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exercises across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 power,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gas,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water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waste/recycling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industries.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Annually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from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Year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0"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33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series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reports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which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sets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out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one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or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more possible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scenarios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for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each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industry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in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terms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how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critical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factors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(e.g.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technology/AI,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energy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mix,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population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trends,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policy/regulation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changes,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etc.)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might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impact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 workforce over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 next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decade.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0728" y="785459"/>
          <a:ext cx="4724400" cy="91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EUS</a:t>
                      </a:r>
                      <a:r>
                        <a:rPr sz="6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 marR="1879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>
                          <a:latin typeface="Arial"/>
                          <a:cs typeface="Arial"/>
                        </a:rPr>
                        <a:t>Rob</a:t>
                      </a:r>
                      <a:r>
                        <a:rPr sz="6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>
                          <a:latin typeface="Arial"/>
                          <a:cs typeface="Arial"/>
                        </a:rPr>
                        <a:t>Murphy</a:t>
                      </a:r>
                      <a:r>
                        <a:rPr sz="600" b="1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Planning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Consultant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333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provide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data and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intelligence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required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inform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actions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plans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Energy &amp;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Utility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Group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companies, </a:t>
                      </a:r>
                      <a:r>
                        <a:rPr sz="600">
                          <a:latin typeface="Arial"/>
                          <a:cs typeface="Arial"/>
                        </a:rPr>
                        <a:t>its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employer network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groups,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our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members</a:t>
                      </a:r>
                      <a:r>
                        <a:rPr sz="6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industry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stakeholders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around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UK.</a:t>
                      </a:r>
                      <a:r>
                        <a:rPr sz="600" spc="16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delivering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 actions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Priority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1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be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Robs</a:t>
                      </a:r>
                      <a:r>
                        <a:rPr sz="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 his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teams</a:t>
                      </a:r>
                      <a:r>
                        <a:rPr sz="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primary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focus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over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next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five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years.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b="1">
                          <a:latin typeface="Arial"/>
                          <a:cs typeface="Arial"/>
                        </a:rPr>
                        <a:t>Grace</a:t>
                      </a:r>
                      <a:r>
                        <a:rPr sz="6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>
                          <a:latin typeface="Arial"/>
                          <a:cs typeface="Arial"/>
                        </a:rPr>
                        <a:t>Storey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00">
                          <a:latin typeface="Arial"/>
                          <a:cs typeface="Arial"/>
                        </a:rPr>
                        <a:t>Strategy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Manager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543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for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UK</a:t>
                      </a:r>
                      <a:r>
                        <a:rPr sz="6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 industry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policy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analysis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support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identification</a:t>
                      </a:r>
                      <a:r>
                        <a:rPr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needs,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forecasting</a:t>
                      </a:r>
                      <a:r>
                        <a:rPr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demands, development of</a:t>
                      </a:r>
                      <a:r>
                        <a:rPr sz="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solutions,</a:t>
                      </a:r>
                      <a:r>
                        <a:rPr sz="600" spc="114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influence</a:t>
                      </a:r>
                      <a:r>
                        <a:rPr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on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skills</a:t>
                      </a:r>
                      <a:r>
                        <a:rPr sz="6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latin typeface="Arial"/>
                          <a:cs typeface="Arial"/>
                        </a:rPr>
                        <a:t>policy</a:t>
                      </a:r>
                      <a:r>
                        <a:rPr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>
                          <a:latin typeface="Arial"/>
                          <a:cs typeface="Arial"/>
                        </a:rPr>
                        <a:t>stakeholders.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229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Actions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682" y="1132681"/>
          <a:ext cx="8773160" cy="3465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4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EUSP</a:t>
                      </a:r>
                      <a:r>
                        <a:rPr sz="2000" b="1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CEO</a:t>
                      </a:r>
                      <a:r>
                        <a:rPr sz="20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Council</a:t>
                      </a:r>
                      <a:r>
                        <a:rPr sz="2000" b="1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Meeting</a:t>
                      </a:r>
                      <a:r>
                        <a:rPr sz="2000" b="1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44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445"/>
                        </a:spcBef>
                      </a:pPr>
                      <a:r>
                        <a:rPr sz="12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r>
                        <a:rPr sz="12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44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C0001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03/12/2024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200" b="1">
                          <a:latin typeface="Calibri"/>
                          <a:cs typeface="Calibri"/>
                        </a:rPr>
                        <a:t>Occupational</a:t>
                      </a:r>
                      <a:r>
                        <a:rPr sz="1200" b="1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Mapping: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SB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explore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CMA's</a:t>
                      </a:r>
                      <a:r>
                        <a:rPr sz="12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potential interest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occupational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mapping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routes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competence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>
                          <a:latin typeface="Calibri"/>
                          <a:cs typeface="Calibri"/>
                        </a:rPr>
                        <a:t>SB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925" marR="27305" indent="203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progress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5E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C0002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03/12/2024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200" b="1" spc="-25">
                          <a:latin typeface="Calibri"/>
                          <a:cs typeface="Calibri"/>
                        </a:rPr>
                        <a:t>Workforce</a:t>
                      </a:r>
                      <a:r>
                        <a:rPr sz="1200" b="1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2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b="1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>
                          <a:latin typeface="Calibri"/>
                          <a:cs typeface="Calibri"/>
                        </a:rPr>
                        <a:t>Skills</a:t>
                      </a:r>
                      <a:r>
                        <a:rPr sz="1200" b="1" spc="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Strategy: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" marR="442595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SB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coordinate</a:t>
                      </a:r>
                      <a:r>
                        <a:rPr sz="1200">
                          <a:latin typeface="Calibri"/>
                          <a:cs typeface="Calibri"/>
                        </a:rPr>
                        <a:t> CEO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endorsement</a:t>
                      </a:r>
                      <a:r>
                        <a:rPr sz="12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statements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new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2025 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>
                          <a:latin typeface="Calibri"/>
                          <a:cs typeface="Calibri"/>
                        </a:rPr>
                        <a:t>2030 Skills</a:t>
                      </a:r>
                      <a:r>
                        <a:rPr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Strategy 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Delivery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Board </a:t>
                      </a:r>
                      <a:r>
                        <a:rPr sz="1200" spc="-11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95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be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progressed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we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approach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launch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date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>
                          <a:latin typeface="Calibri"/>
                          <a:cs typeface="Calibri"/>
                        </a:rPr>
                        <a:t>SB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>
                          <a:latin typeface="Calibri"/>
                          <a:cs typeface="Calibri"/>
                        </a:rPr>
                        <a:t>open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5E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C0003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03/12/2024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200" b="1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Impact: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LP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explore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best practice</a:t>
                      </a:r>
                      <a:r>
                        <a:rPr sz="12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improving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impact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sectors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>
                          <a:latin typeface="Calibri"/>
                          <a:cs typeface="Calibri"/>
                        </a:rPr>
                        <a:t>LP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27305" indent="20574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200" spc="-25"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Progress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5E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18" y="147031"/>
            <a:ext cx="1397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Priority</a:t>
            </a:r>
            <a:r>
              <a:rPr sz="1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18" y="339069"/>
            <a:ext cx="548195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Attract</a:t>
            </a:r>
            <a:r>
              <a:rPr sz="1400" b="1" spc="-2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and</a:t>
            </a:r>
            <a:r>
              <a:rPr sz="1400" b="1" spc="-3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recruit</a:t>
            </a:r>
            <a:r>
              <a:rPr sz="1400" b="1" spc="-5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the</a:t>
            </a:r>
            <a:r>
              <a:rPr sz="1400" b="1" spc="-4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workforce</a:t>
            </a:r>
            <a:r>
              <a:rPr sz="1400" b="1" spc="-7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needed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to</a:t>
            </a:r>
            <a:r>
              <a:rPr sz="14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meet</a:t>
            </a:r>
            <a:r>
              <a:rPr sz="14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sector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5D17"/>
                </a:solidFill>
                <a:latin typeface="Arial"/>
                <a:cs typeface="Arial"/>
              </a:rPr>
              <a:t>demand,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enable</a:t>
            </a:r>
            <a:r>
              <a:rPr sz="1400" b="1" spc="-5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net</a:t>
            </a:r>
            <a:r>
              <a:rPr sz="1400" b="1" spc="-4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zero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and</a:t>
            </a:r>
            <a:r>
              <a:rPr sz="14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support</a:t>
            </a:r>
            <a:r>
              <a:rPr sz="1400" b="1" spc="-5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</a:t>
            </a:r>
            <a:r>
              <a:rPr sz="1400" b="1" spc="-3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sustainable</a:t>
            </a:r>
            <a:r>
              <a:rPr sz="1400" b="1" spc="-6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5D17"/>
                </a:solidFill>
                <a:latin typeface="Arial"/>
                <a:cs typeface="Arial"/>
              </a:rPr>
              <a:t>environment.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987" y="475821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47444" y="974566"/>
          <a:ext cx="4039235" cy="988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5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7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5</a:t>
                      </a:r>
                      <a:r>
                        <a:rPr sz="7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471F"/>
                      </a:solidFill>
                      <a:prstDash val="solid"/>
                    </a:lnL>
                    <a:lnR w="6350">
                      <a:solidFill>
                        <a:srgbClr val="00471F"/>
                      </a:solidFill>
                      <a:prstDash val="solid"/>
                    </a:lnR>
                    <a:solidFill>
                      <a:srgbClr val="004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555">
                <a:tc>
                  <a:txBody>
                    <a:bodyPr/>
                    <a:lstStyle/>
                    <a:p>
                      <a:pPr marL="319405" marR="168275" indent="-228600">
                        <a:lnSpc>
                          <a:spcPct val="100000"/>
                        </a:lnSpc>
                        <a:spcBef>
                          <a:spcPts val="320"/>
                        </a:spcBef>
                        <a:buClr>
                          <a:srgbClr val="525553"/>
                        </a:buClr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Job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descriptions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against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personas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language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written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attract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widest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pool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possible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–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adopt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‘who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will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not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attract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with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this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document?’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9405" marR="265430" indent="-228600">
                        <a:lnSpc>
                          <a:spcPct val="100000"/>
                        </a:lnSpc>
                        <a:buClr>
                          <a:srgbClr val="525553"/>
                        </a:buClr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700" spc="-10">
                          <a:latin typeface="Arial"/>
                          <a:cs typeface="Arial"/>
                        </a:rPr>
                        <a:t>Measurement</a:t>
                      </a:r>
                      <a:r>
                        <a:rPr sz="7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recruitment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role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specific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talent pools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(market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availability)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against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norms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beyond –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refine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increasingly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challenge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over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time.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9405" marR="100965" indent="-228600">
                        <a:lnSpc>
                          <a:spcPct val="100000"/>
                        </a:lnSpc>
                        <a:buClr>
                          <a:srgbClr val="525553"/>
                        </a:buClr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Support the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embedding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EUC&amp;J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into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all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membership benefits 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fees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push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all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jobs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platform.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471F"/>
                      </a:solidFill>
                      <a:prstDash val="solid"/>
                    </a:lnL>
                    <a:lnR w="6350">
                      <a:solidFill>
                        <a:srgbClr val="00471F"/>
                      </a:solidFill>
                      <a:prstDash val="solid"/>
                    </a:lnR>
                    <a:lnB w="6350">
                      <a:solidFill>
                        <a:srgbClr val="0047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30728" y="2094575"/>
          <a:ext cx="8759190" cy="266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5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Rationale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Timescales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 rowSpan="6">
                  <a:txBody>
                    <a:bodyPr/>
                    <a:lstStyle/>
                    <a:p>
                      <a:pPr marL="90805" marR="2292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Achieving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net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zero 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a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sustainable</a:t>
                      </a:r>
                      <a:r>
                        <a:rPr sz="7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environment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will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need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new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jobs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careers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0805" marR="102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More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decentralised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generation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grid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connections/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upgrades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0805" marR="164465">
                        <a:lnSpc>
                          <a:spcPct val="100000"/>
                        </a:lnSpc>
                      </a:pPr>
                      <a:r>
                        <a:rPr sz="700">
                          <a:latin typeface="Arial"/>
                          <a:cs typeface="Arial"/>
                        </a:rPr>
                        <a:t>-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anticipated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increase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demand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network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planners,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engineers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etc.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0805" marR="142240">
                        <a:lnSpc>
                          <a:spcPct val="100000"/>
                        </a:lnSpc>
                      </a:pPr>
                      <a:r>
                        <a:rPr sz="700">
                          <a:latin typeface="Arial"/>
                          <a:cs typeface="Arial"/>
                        </a:rPr>
                        <a:t>Compared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 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2020-</a:t>
                      </a:r>
                      <a:r>
                        <a:rPr sz="700">
                          <a:latin typeface="Arial"/>
                          <a:cs typeface="Arial"/>
                        </a:rPr>
                        <a:t>25</a:t>
                      </a:r>
                      <a:r>
                        <a:rPr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total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expenditure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PR19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£51bn,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24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total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expenditure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is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0805" marR="193675">
                        <a:lnSpc>
                          <a:spcPct val="100000"/>
                        </a:lnSpc>
                      </a:pPr>
                      <a:r>
                        <a:rPr sz="700">
                          <a:latin typeface="Arial"/>
                          <a:cs typeface="Arial"/>
                        </a:rPr>
                        <a:t>£104bn,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which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includes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a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quadrupling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investment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new</a:t>
                      </a:r>
                      <a:r>
                        <a:rPr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700" spc="6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resources.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700">
                          <a:latin typeface="Arial"/>
                          <a:cs typeface="Arial"/>
                        </a:rPr>
                        <a:t>Uplift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700" spc="7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spend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>
                          <a:latin typeface="Arial"/>
                          <a:cs typeface="Arial"/>
                        </a:rPr>
                        <a:t>2.1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968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Deliver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awareness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campaign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improve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perception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our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industries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with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key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target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groups identified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our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baseline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survey.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Year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780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Promotion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appeal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improved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measure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perception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our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industries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amongst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key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target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groups.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>
                          <a:latin typeface="Arial"/>
                          <a:cs typeface="Arial"/>
                        </a:rPr>
                        <a:t>2.2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Promote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career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pathways,</a:t>
                      </a:r>
                      <a:r>
                        <a:rPr sz="70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utilising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EUS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Occupation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Mapping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Tool.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Year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46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Improved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understanding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roles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career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pathways,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including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entry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return pathways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mid-</a:t>
                      </a:r>
                      <a:r>
                        <a:rPr sz="700">
                          <a:latin typeface="Arial"/>
                          <a:cs typeface="Arial"/>
                        </a:rPr>
                        <a:t>career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retired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worker.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>
                          <a:latin typeface="Arial"/>
                          <a:cs typeface="Arial"/>
                        </a:rPr>
                        <a:t>2.3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78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Review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current sector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attraction website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(EUC&amp;J)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maximise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its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impact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attracting,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recruiting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retaining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future.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96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10">
                          <a:latin typeface="Arial"/>
                          <a:cs typeface="Arial"/>
                        </a:rPr>
                        <a:t>Annually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from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Year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2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An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effective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attraction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recruitment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hub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that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supports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retention of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high-</a:t>
                      </a:r>
                      <a:r>
                        <a:rPr sz="700">
                          <a:latin typeface="Arial"/>
                          <a:cs typeface="Arial"/>
                        </a:rPr>
                        <a:t>quality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candidates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sharing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across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industry.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>
                          <a:latin typeface="Arial"/>
                          <a:cs typeface="Arial"/>
                        </a:rPr>
                        <a:t>2.4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097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Maximise the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opportunities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NEETs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enter industry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through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access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work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programme in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partnership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with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DWP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(pre-</a:t>
                      </a:r>
                      <a:r>
                        <a:rPr sz="700">
                          <a:latin typeface="Arial"/>
                          <a:cs typeface="Arial"/>
                        </a:rPr>
                        <a:t>employment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training, digital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skills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etc.).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Year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1-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447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Increased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opportunities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diversified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talent pool,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enabling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greater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social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impact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amongst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those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who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wouldn’t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have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usually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considered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a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career in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our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industry.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>
                          <a:latin typeface="Arial"/>
                          <a:cs typeface="Arial"/>
                        </a:rPr>
                        <a:t>2.5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38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Support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increase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employers'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outreach to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leavers/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returners/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retirees/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under-</a:t>
                      </a:r>
                      <a:r>
                        <a:rPr sz="700">
                          <a:latin typeface="Arial"/>
                          <a:cs typeface="Arial"/>
                        </a:rPr>
                        <a:t>represented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communities,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considering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inclusive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recruitment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practices.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Year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98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returner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pathways (technical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soft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skills)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Increased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skills</a:t>
                      </a:r>
                      <a:r>
                        <a:rPr sz="7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retention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more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inclusive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recruitment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practices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achieved.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>
                          <a:latin typeface="Arial"/>
                          <a:cs typeface="Arial"/>
                        </a:rPr>
                        <a:t>2.6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Proactively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engage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with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key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stakeholders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support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employers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attracting and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recruiting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diverse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workforce (eg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DWP,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DfE,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MoJ,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other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funded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organisations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this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space).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Year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917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Bridging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skills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gap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enhanced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social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value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brand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reputation: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Demonstrating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commitment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inclusive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growth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community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investment.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0728" y="974564"/>
          <a:ext cx="4724400" cy="984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EUS</a:t>
                      </a:r>
                      <a:r>
                        <a:rPr sz="7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90805" marR="1917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b="1">
                          <a:latin typeface="Arial"/>
                          <a:cs typeface="Arial"/>
                        </a:rPr>
                        <a:t>Stephen</a:t>
                      </a:r>
                      <a:r>
                        <a:rPr sz="7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>
                          <a:latin typeface="Arial"/>
                          <a:cs typeface="Arial"/>
                        </a:rPr>
                        <a:t>Barrett</a:t>
                      </a:r>
                      <a:r>
                        <a:rPr sz="700" b="1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Director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Membership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Strategic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Engagement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44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effective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delivery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strategic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stakeholder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engagement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membership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services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at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Energy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Utility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Skills.</a:t>
                      </a:r>
                      <a:r>
                        <a:rPr sz="7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Leading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on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standards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setting,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skills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policy,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research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project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activity,</a:t>
                      </a:r>
                      <a:r>
                        <a:rPr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his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focus is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on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delivering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safe,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skilled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sustainable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workforce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across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power,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gas,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water,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waste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recycling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industries.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18" y="147031"/>
            <a:ext cx="1397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Priority</a:t>
            </a:r>
            <a:r>
              <a:rPr sz="1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18" y="339069"/>
            <a:ext cx="555625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Develop</a:t>
            </a:r>
            <a:r>
              <a:rPr sz="1400" b="1" spc="-5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and</a:t>
            </a:r>
            <a:r>
              <a:rPr sz="14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deploy</a:t>
            </a:r>
            <a:r>
              <a:rPr sz="1400" b="1" spc="-5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</a:t>
            </a:r>
            <a:r>
              <a:rPr sz="14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safe,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skilled</a:t>
            </a:r>
            <a:r>
              <a:rPr sz="1400" b="1" spc="-7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and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sustainable</a:t>
            </a:r>
            <a:r>
              <a:rPr sz="1400" b="1" spc="-6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workforce</a:t>
            </a:r>
            <a:r>
              <a:rPr sz="1400" b="1" spc="-6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 spc="-20">
                <a:solidFill>
                  <a:srgbClr val="005D17"/>
                </a:solidFill>
                <a:latin typeface="Arial"/>
                <a:cs typeface="Arial"/>
              </a:rPr>
              <a:t>that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meets</a:t>
            </a:r>
            <a:r>
              <a:rPr sz="1400" b="1" spc="-4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current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and</a:t>
            </a:r>
            <a:r>
              <a:rPr sz="1400" b="1" spc="-3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future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skills</a:t>
            </a:r>
            <a:r>
              <a:rPr sz="1400" b="1" spc="-6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 spc="-20">
                <a:solidFill>
                  <a:srgbClr val="005D17"/>
                </a:solidFill>
                <a:latin typeface="Arial"/>
                <a:cs typeface="Arial"/>
              </a:rPr>
              <a:t>needs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8687" y="4780586"/>
            <a:ext cx="1130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30">
                <a:solidFill>
                  <a:srgbClr val="525553"/>
                </a:solidFill>
                <a:latin typeface="Arial"/>
                <a:cs typeface="Arial"/>
              </a:rPr>
              <a:t>51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75212" y="909373"/>
            <a:ext cx="3973195" cy="954405"/>
            <a:chOff x="4975212" y="909373"/>
            <a:chExt cx="3973195" cy="954405"/>
          </a:xfrm>
        </p:grpSpPr>
        <p:sp>
          <p:nvSpPr>
            <p:cNvPr id="6" name="object 6"/>
            <p:cNvSpPr/>
            <p:nvPr/>
          </p:nvSpPr>
          <p:spPr>
            <a:xfrm>
              <a:off x="4978387" y="912545"/>
              <a:ext cx="3966845" cy="207010"/>
            </a:xfrm>
            <a:custGeom>
              <a:avLst/>
              <a:gdLst/>
              <a:ahLst/>
              <a:cxnLst/>
              <a:rect l="l" t="t" r="r" b="b"/>
              <a:pathLst>
                <a:path w="3966845" h="207009">
                  <a:moveTo>
                    <a:pt x="3966502" y="0"/>
                  </a:moveTo>
                  <a:lnTo>
                    <a:pt x="0" y="0"/>
                  </a:lnTo>
                  <a:lnTo>
                    <a:pt x="0" y="206933"/>
                  </a:lnTo>
                  <a:lnTo>
                    <a:pt x="3966502" y="206933"/>
                  </a:lnTo>
                  <a:lnTo>
                    <a:pt x="3966502" y="0"/>
                  </a:lnTo>
                  <a:close/>
                </a:path>
              </a:pathLst>
            </a:custGeom>
            <a:solidFill>
              <a:srgbClr val="004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5212" y="1119488"/>
              <a:ext cx="3973195" cy="0"/>
            </a:xfrm>
            <a:custGeom>
              <a:avLst/>
              <a:gdLst/>
              <a:ahLst/>
              <a:cxnLst/>
              <a:rect l="l" t="t" r="r" b="b"/>
              <a:pathLst>
                <a:path w="3973195">
                  <a:moveTo>
                    <a:pt x="0" y="0"/>
                  </a:moveTo>
                  <a:lnTo>
                    <a:pt x="3972852" y="0"/>
                  </a:lnTo>
                </a:path>
              </a:pathLst>
            </a:custGeom>
            <a:ln w="6350">
              <a:solidFill>
                <a:srgbClr val="0047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78387" y="909373"/>
              <a:ext cx="0" cy="954405"/>
            </a:xfrm>
            <a:custGeom>
              <a:avLst/>
              <a:gdLst/>
              <a:ahLst/>
              <a:cxnLst/>
              <a:rect l="l" t="t" r="r" b="b"/>
              <a:pathLst>
                <a:path h="954405">
                  <a:moveTo>
                    <a:pt x="0" y="0"/>
                  </a:moveTo>
                  <a:lnTo>
                    <a:pt x="0" y="953973"/>
                  </a:lnTo>
                </a:path>
              </a:pathLst>
            </a:custGeom>
            <a:ln w="6350">
              <a:solidFill>
                <a:srgbClr val="0047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44895" y="909373"/>
              <a:ext cx="0" cy="954405"/>
            </a:xfrm>
            <a:custGeom>
              <a:avLst/>
              <a:gdLst/>
              <a:ahLst/>
              <a:cxnLst/>
              <a:rect l="l" t="t" r="r" b="b"/>
              <a:pathLst>
                <a:path h="954405">
                  <a:moveTo>
                    <a:pt x="0" y="0"/>
                  </a:moveTo>
                  <a:lnTo>
                    <a:pt x="0" y="953973"/>
                  </a:lnTo>
                </a:path>
              </a:pathLst>
            </a:custGeom>
            <a:ln w="6350">
              <a:solidFill>
                <a:srgbClr val="0047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5212" y="912548"/>
              <a:ext cx="3973195" cy="0"/>
            </a:xfrm>
            <a:custGeom>
              <a:avLst/>
              <a:gdLst/>
              <a:ahLst/>
              <a:cxnLst/>
              <a:rect l="l" t="t" r="r" b="b"/>
              <a:pathLst>
                <a:path w="3973195">
                  <a:moveTo>
                    <a:pt x="0" y="0"/>
                  </a:moveTo>
                  <a:lnTo>
                    <a:pt x="3972852" y="0"/>
                  </a:lnTo>
                </a:path>
              </a:pathLst>
            </a:custGeom>
            <a:ln w="6350">
              <a:solidFill>
                <a:srgbClr val="0047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75212" y="1860165"/>
              <a:ext cx="3973195" cy="0"/>
            </a:xfrm>
            <a:custGeom>
              <a:avLst/>
              <a:gdLst/>
              <a:ahLst/>
              <a:cxnLst/>
              <a:rect l="l" t="t" r="r" b="b"/>
              <a:pathLst>
                <a:path w="3973195">
                  <a:moveTo>
                    <a:pt x="0" y="0"/>
                  </a:moveTo>
                  <a:lnTo>
                    <a:pt x="3972852" y="0"/>
                  </a:lnTo>
                </a:path>
              </a:pathLst>
            </a:custGeom>
            <a:ln w="6350">
              <a:solidFill>
                <a:srgbClr val="0047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62934" y="897238"/>
          <a:ext cx="8764905" cy="413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8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EUS</a:t>
                      </a:r>
                      <a:r>
                        <a:rPr sz="65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3"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7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5</a:t>
                      </a:r>
                      <a:r>
                        <a:rPr sz="7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66090" indent="-228600">
                        <a:lnSpc>
                          <a:spcPct val="100000"/>
                        </a:lnSpc>
                        <a:spcBef>
                          <a:spcPts val="785"/>
                        </a:spcBef>
                        <a:buAutoNum type="alphaLcPeriod"/>
                        <a:tabLst>
                          <a:tab pos="466090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Approve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support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bundle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principle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prioritisation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pathways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entry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roles.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66090" indent="-228600">
                        <a:lnSpc>
                          <a:spcPct val="100000"/>
                        </a:lnSpc>
                        <a:buAutoNum type="alphaLcPeriod"/>
                        <a:tabLst>
                          <a:tab pos="466090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Approve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sequencing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prioritisation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mapping.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6609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lphaLcPeriod"/>
                        <a:tabLst>
                          <a:tab pos="466090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Approve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sequencing</a:t>
                      </a:r>
                      <a:r>
                        <a:rPr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prioritisation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new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apprenticeships</a:t>
                      </a:r>
                      <a:r>
                        <a:rPr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qualifications.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66090" indent="-228600">
                        <a:lnSpc>
                          <a:spcPct val="100000"/>
                        </a:lnSpc>
                        <a:buAutoNum type="alphaLcPeriod"/>
                        <a:tabLst>
                          <a:tab pos="466090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Approve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introduction of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new</a:t>
                      </a:r>
                      <a:r>
                        <a:rPr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schemes.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>
                          <a:latin typeface="Arial"/>
                          <a:cs typeface="Arial"/>
                        </a:rPr>
                        <a:t>Phil</a:t>
                      </a:r>
                      <a:r>
                        <a:rPr sz="65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Bryant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1440" marR="376555">
                        <a:lnSpc>
                          <a:spcPct val="100000"/>
                        </a:lnSpc>
                      </a:pPr>
                      <a:r>
                        <a:rPr sz="650">
                          <a:latin typeface="Arial"/>
                          <a:cs typeface="Arial"/>
                        </a:rPr>
                        <a:t>Skills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&amp;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Standards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Manager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805" marR="984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managing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development,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operational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delivery,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governance</a:t>
                      </a:r>
                      <a:r>
                        <a:rPr sz="650" spc="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our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mapping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standard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setting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meet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sector's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skills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requirements.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4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>
                          <a:latin typeface="Arial"/>
                          <a:cs typeface="Arial"/>
                        </a:rPr>
                        <a:t>Paul</a:t>
                      </a:r>
                      <a:r>
                        <a:rPr sz="65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Carter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1440" marR="365125">
                        <a:lnSpc>
                          <a:spcPct val="100000"/>
                        </a:lnSpc>
                      </a:pPr>
                      <a:r>
                        <a:rPr sz="650">
                          <a:latin typeface="Arial"/>
                          <a:cs typeface="Arial"/>
                        </a:rPr>
                        <a:t>Skills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Engagement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Manager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managing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our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work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apprenticeship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standards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skills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0805" marR="257175">
                        <a:lnSpc>
                          <a:spcPct val="100000"/>
                        </a:lnSpc>
                      </a:pPr>
                      <a:r>
                        <a:rPr sz="650">
                          <a:latin typeface="Arial"/>
                          <a:cs typeface="Arial"/>
                        </a:rPr>
                        <a:t>funding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through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employer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engagement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representing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our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within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trailblazer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groups.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4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3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Rationale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Timescales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90">
                <a:tc rowSpan="6"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>
                          <a:latin typeface="Arial"/>
                          <a:cs typeface="Arial"/>
                        </a:rPr>
                        <a:t>Rationale:</a:t>
                      </a:r>
                      <a:r>
                        <a:rPr sz="65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Why</a:t>
                      </a:r>
                      <a:r>
                        <a:rPr sz="65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This</a:t>
                      </a:r>
                      <a:r>
                        <a:rPr sz="65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Work</a:t>
                      </a:r>
                      <a:r>
                        <a:rPr sz="65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Matters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1440" marR="124460">
                        <a:lnSpc>
                          <a:spcPct val="100000"/>
                        </a:lnSpc>
                      </a:pP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Energy and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Utilities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is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undergoing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period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rapid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transformation, </a:t>
                      </a:r>
                      <a:r>
                        <a:rPr sz="650">
                          <a:latin typeface="Arial"/>
                          <a:cs typeface="Arial"/>
                        </a:rPr>
                        <a:t>driven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by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UK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policies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ambitious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net-</a:t>
                      </a:r>
                      <a:r>
                        <a:rPr sz="650">
                          <a:latin typeface="Arial"/>
                          <a:cs typeface="Arial"/>
                        </a:rPr>
                        <a:t>zero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targets.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This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shift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demands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dynamic,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future-</a:t>
                      </a:r>
                      <a:r>
                        <a:rPr sz="650">
                          <a:latin typeface="Arial"/>
                          <a:cs typeface="Arial"/>
                        </a:rPr>
                        <a:t>ready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capable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supporting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sector’s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growth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evolution.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3525" marR="208279" indent="-1727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650" b="1">
                          <a:latin typeface="Arial"/>
                          <a:cs typeface="Arial"/>
                        </a:rPr>
                        <a:t>Evolving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Demands: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As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expands,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both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new and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existing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job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roles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will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require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enhanced</a:t>
                      </a:r>
                      <a:r>
                        <a:rPr sz="650" spc="5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continuously</a:t>
                      </a:r>
                      <a:r>
                        <a:rPr sz="650" spc="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skillsets—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particularly</a:t>
                      </a:r>
                      <a:r>
                        <a:rPr sz="650" spc="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4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safety-critical</a:t>
                      </a:r>
                      <a:r>
                        <a:rPr sz="650" spc="4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operations.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3525" marR="17081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650" b="1" spc="-10">
                          <a:latin typeface="Arial"/>
                          <a:cs typeface="Arial"/>
                        </a:rPr>
                        <a:t>Technology-</a:t>
                      </a:r>
                      <a:r>
                        <a:rPr sz="650" b="1">
                          <a:latin typeface="Arial"/>
                          <a:cs typeface="Arial"/>
                        </a:rPr>
                        <a:t>Driven</a:t>
                      </a:r>
                      <a:r>
                        <a:rPr sz="650" b="1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Change: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rise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advanced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operational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digital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technologies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is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accelerating,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creating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urgent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demand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new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technical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capabilities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digital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fluency.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3525" marR="17970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650" b="1">
                          <a:latin typeface="Arial"/>
                          <a:cs typeface="Arial"/>
                        </a:rPr>
                        <a:t>Safety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and</a:t>
                      </a:r>
                      <a:r>
                        <a:rPr sz="650" b="1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Resilience</a:t>
                      </a:r>
                      <a:r>
                        <a:rPr sz="650" b="1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as</a:t>
                      </a:r>
                      <a:r>
                        <a:rPr sz="650" b="1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Core</a:t>
                      </a:r>
                      <a:r>
                        <a:rPr sz="650" b="1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Priorities:</a:t>
                      </a:r>
                      <a:r>
                        <a:rPr sz="65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operations</a:t>
                      </a:r>
                      <a:r>
                        <a:rPr sz="650">
                          <a:latin typeface="Arial"/>
                          <a:cs typeface="Arial"/>
                        </a:rPr>
                        <a:t> must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remain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stable,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safe,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resilient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amidst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increasing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complexity </a:t>
                      </a:r>
                      <a:r>
                        <a:rPr sz="650">
                          <a:latin typeface="Arial"/>
                          <a:cs typeface="Arial"/>
                        </a:rPr>
                        <a:t>and external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pressures.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3525" marR="13525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650" b="1"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Competent</a:t>
                      </a:r>
                      <a:r>
                        <a:rPr sz="650" b="1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>
                          <a:latin typeface="Arial"/>
                          <a:cs typeface="Arial"/>
                        </a:rPr>
                        <a:t>and Agile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Workforce: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Employers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need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pipeline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workers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who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are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not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only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sufficient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number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but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also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competent, flexible,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able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adapt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emerging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challenges.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3525" marR="15938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650" b="1" spc="-10">
                          <a:latin typeface="Arial"/>
                          <a:cs typeface="Arial"/>
                        </a:rPr>
                        <a:t>Regulatory</a:t>
                      </a:r>
                      <a:r>
                        <a:rPr sz="650" b="1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Alignment:</a:t>
                      </a:r>
                      <a:r>
                        <a:rPr sz="650" b="1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As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evolves,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so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too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will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regulatory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expectations—</a:t>
                      </a:r>
                      <a:r>
                        <a:rPr sz="650">
                          <a:latin typeface="Arial"/>
                          <a:cs typeface="Arial"/>
                        </a:rPr>
                        <a:t>placing</a:t>
                      </a:r>
                      <a:r>
                        <a:rPr sz="650" spc="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increased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emphasis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skills,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compliance,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readiness.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3.1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25" marR="186690">
                        <a:lnSpc>
                          <a:spcPts val="900"/>
                        </a:lnSpc>
                      </a:pPr>
                      <a:r>
                        <a:rPr sz="650">
                          <a:latin typeface="Arial"/>
                          <a:cs typeface="Arial"/>
                        </a:rPr>
                        <a:t>Identify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define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full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range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job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roles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across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Power,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Water,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Gas,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Waste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&amp;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Recycling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industries—pinpointing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priority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areas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recruitment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growth.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0">
                          <a:latin typeface="Arial"/>
                          <a:cs typeface="Arial"/>
                        </a:rPr>
                        <a:t>Years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1–3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52705">
                        <a:lnSpc>
                          <a:spcPts val="900"/>
                        </a:lnSpc>
                      </a:pPr>
                      <a:r>
                        <a:rPr sz="650" spc="-1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clearly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defined,</a:t>
                      </a:r>
                      <a:r>
                        <a:rPr sz="6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sector-</a:t>
                      </a:r>
                      <a:r>
                        <a:rPr sz="650">
                          <a:latin typeface="Arial"/>
                          <a:cs typeface="Arial"/>
                        </a:rPr>
                        <a:t>wide list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critical </a:t>
                      </a:r>
                      <a:r>
                        <a:rPr sz="650">
                          <a:latin typeface="Arial"/>
                          <a:cs typeface="Arial"/>
                        </a:rPr>
                        <a:t>job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roles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industry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requirements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across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energy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utilities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enabling targeted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recruitment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skills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9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3.2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25" marR="58419">
                        <a:lnSpc>
                          <a:spcPts val="900"/>
                        </a:lnSpc>
                      </a:pPr>
                      <a:r>
                        <a:rPr sz="650" spc="-10">
                          <a:latin typeface="Arial"/>
                          <a:cs typeface="Arial"/>
                        </a:rPr>
                        <a:t>Collaborate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closely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with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employers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develop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detailed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650" spc="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profiles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high-</a:t>
                      </a:r>
                      <a:r>
                        <a:rPr sz="650">
                          <a:latin typeface="Arial"/>
                          <a:cs typeface="Arial"/>
                        </a:rPr>
                        <a:t>priority roles,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establishing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consistent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standards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expectations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across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UK.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0">
                          <a:latin typeface="Arial"/>
                          <a:cs typeface="Arial"/>
                        </a:rPr>
                        <a:t>Years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1–3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149225">
                        <a:lnSpc>
                          <a:spcPts val="900"/>
                        </a:lnSpc>
                      </a:pPr>
                      <a:r>
                        <a:rPr sz="650">
                          <a:latin typeface="Arial"/>
                          <a:cs typeface="Arial"/>
                        </a:rPr>
                        <a:t>Support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employers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raise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capability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increase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organisational</a:t>
                      </a:r>
                      <a:r>
                        <a:rPr sz="650" spc="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productivity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through</a:t>
                      </a:r>
                      <a:r>
                        <a:rPr sz="650" spc="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more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effective</a:t>
                      </a:r>
                      <a:r>
                        <a:rPr sz="6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training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skills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14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3.3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25" marR="67945">
                        <a:lnSpc>
                          <a:spcPct val="115399"/>
                        </a:lnSpc>
                        <a:spcBef>
                          <a:spcPts val="665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Introduce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comprehensive</a:t>
                      </a:r>
                      <a:r>
                        <a:rPr sz="650" spc="4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Map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clearly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articulate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career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pathways,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skills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requirements,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progression</a:t>
                      </a:r>
                      <a:r>
                        <a:rPr sz="6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routes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across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50">
                          <a:latin typeface="Arial"/>
                          <a:cs typeface="Arial"/>
                        </a:rPr>
                        <a:t>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An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accessible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online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resource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enabling: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19710" indent="-172085">
                        <a:lnSpc>
                          <a:spcPct val="100000"/>
                        </a:lnSpc>
                        <a:buChar char="•"/>
                        <a:tabLst>
                          <a:tab pos="219710" algn="l"/>
                        </a:tabLst>
                      </a:pPr>
                      <a:r>
                        <a:rPr sz="650" spc="-10">
                          <a:latin typeface="Arial"/>
                          <a:cs typeface="Arial"/>
                        </a:rPr>
                        <a:t>Employers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recruit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train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more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effectively.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19710" indent="-172085">
                        <a:lnSpc>
                          <a:spcPct val="100000"/>
                        </a:lnSpc>
                        <a:buChar char="•"/>
                        <a:tabLst>
                          <a:tab pos="219710" algn="l"/>
                        </a:tabLst>
                      </a:pPr>
                      <a:r>
                        <a:rPr sz="650" spc="-10">
                          <a:latin typeface="Arial"/>
                          <a:cs typeface="Arial"/>
                        </a:rPr>
                        <a:t>Individuals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explore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career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pathways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skills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needs.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19710" marR="365760" indent="-172720">
                        <a:lnSpc>
                          <a:spcPct val="100000"/>
                        </a:lnSpc>
                        <a:buChar char="•"/>
                        <a:tabLst>
                          <a:tab pos="219710" algn="l"/>
                        </a:tabLst>
                      </a:pPr>
                      <a:r>
                        <a:rPr sz="650" spc="-1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move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demand led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training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provision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that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driven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by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employer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worker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needs.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533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3.4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7625" marR="66040">
                        <a:lnSpc>
                          <a:spcPct val="115399"/>
                        </a:lnSpc>
                      </a:pPr>
                      <a:r>
                        <a:rPr sz="650" spc="-10">
                          <a:latin typeface="Arial"/>
                          <a:cs typeface="Arial"/>
                        </a:rPr>
                        <a:t>Proactively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engage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awarding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organisations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training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providers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align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qualifications</a:t>
                      </a:r>
                      <a:r>
                        <a:rPr sz="650">
                          <a:latin typeface="Arial"/>
                          <a:cs typeface="Arial"/>
                        </a:rPr>
                        <a:t> and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delivery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with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industry-approved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650" spc="6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standards.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0">
                          <a:latin typeface="Arial"/>
                          <a:cs typeface="Arial"/>
                        </a:rPr>
                        <a:t>Years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1–3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2355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Enable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organisations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</a:t>
                      </a:r>
                      <a:r>
                        <a:rPr sz="650">
                          <a:latin typeface="Arial"/>
                          <a:cs typeface="Arial"/>
                        </a:rPr>
                        <a:t> safe,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competent,</a:t>
                      </a:r>
                      <a:r>
                        <a:rPr sz="650">
                          <a:latin typeface="Arial"/>
                          <a:cs typeface="Arial"/>
                        </a:rPr>
                        <a:t> and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productive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workforces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through: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19710" marR="421640" indent="-172720">
                        <a:lnSpc>
                          <a:spcPct val="100000"/>
                        </a:lnSpc>
                        <a:buChar char="•"/>
                        <a:tabLst>
                          <a:tab pos="219710" algn="l"/>
                        </a:tabLst>
                      </a:pPr>
                      <a:r>
                        <a:rPr sz="650" spc="-10">
                          <a:latin typeface="Arial"/>
                          <a:cs typeface="Arial"/>
                        </a:rPr>
                        <a:t>Consistent,</a:t>
                      </a:r>
                      <a:r>
                        <a:rPr sz="6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industry-</a:t>
                      </a:r>
                      <a:r>
                        <a:rPr sz="650">
                          <a:latin typeface="Arial"/>
                          <a:cs typeface="Arial"/>
                        </a:rPr>
                        <a:t>approved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training 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approaches</a:t>
                      </a:r>
                      <a:r>
                        <a:rPr sz="650">
                          <a:latin typeface="Arial"/>
                          <a:cs typeface="Arial"/>
                        </a:rPr>
                        <a:t> for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all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priority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roles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ensuring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quality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comparability</a:t>
                      </a:r>
                      <a:r>
                        <a:rPr sz="650" spc="7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nationwide.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19710" marR="187325" indent="-172720">
                        <a:lnSpc>
                          <a:spcPct val="100000"/>
                        </a:lnSpc>
                        <a:buChar char="•"/>
                        <a:tabLst>
                          <a:tab pos="219710" algn="l"/>
                        </a:tabLst>
                      </a:pPr>
                      <a:r>
                        <a:rPr sz="650" spc="-10">
                          <a:latin typeface="Arial"/>
                          <a:cs typeface="Arial"/>
                        </a:rPr>
                        <a:t>Streamlined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training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pathways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that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reduce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time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needed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develop fully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competent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professionals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critical roles.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44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3.5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25" marR="219710">
                        <a:lnSpc>
                          <a:spcPct val="115399"/>
                        </a:lnSpc>
                        <a:spcBef>
                          <a:spcPts val="459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Develop, </a:t>
                      </a:r>
                      <a:r>
                        <a:rPr sz="650">
                          <a:latin typeface="Arial"/>
                          <a:cs typeface="Arial"/>
                        </a:rPr>
                        <a:t>maintain, 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continuously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improve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apprenticeship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standards,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technical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qualifications,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industry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schemes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that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underpin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safe,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skilled,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sustainable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workforce.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0">
                          <a:latin typeface="Arial"/>
                          <a:cs typeface="Arial"/>
                        </a:rPr>
                        <a:t>Years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1–5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52705">
                        <a:lnSpc>
                          <a:spcPct val="114900"/>
                        </a:lnSpc>
                        <a:spcBef>
                          <a:spcPts val="15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Helping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employers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build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skilled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drive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productivity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through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apprenticeship</a:t>
                      </a:r>
                      <a:r>
                        <a:rPr sz="650" spc="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standards,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industry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schemes, and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qualifications </a:t>
                      </a:r>
                      <a:r>
                        <a:rPr sz="650">
                          <a:latin typeface="Arial"/>
                          <a:cs typeface="Arial"/>
                        </a:rPr>
                        <a:t>that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are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aligned with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industry’s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needs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which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create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clear,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supported</a:t>
                      </a:r>
                      <a:r>
                        <a:rPr sz="650">
                          <a:latin typeface="Arial"/>
                          <a:cs typeface="Arial"/>
                        </a:rPr>
                        <a:t> pathways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competence.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1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3.6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25" marR="62230">
                        <a:lnSpc>
                          <a:spcPct val="115399"/>
                        </a:lnSpc>
                        <a:spcBef>
                          <a:spcPts val="455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Work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partnership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with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unlock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optimise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funding</a:t>
                      </a:r>
                      <a:r>
                        <a:rPr sz="650" spc="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mechanisms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that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support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critical skills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essential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sector’s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future.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0">
                          <a:latin typeface="Arial"/>
                          <a:cs typeface="Arial"/>
                        </a:rPr>
                        <a:t>Years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1–5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1416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Optimised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understanding</a:t>
                      </a:r>
                      <a:r>
                        <a:rPr sz="650" spc="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use of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available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funding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opportunities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across</a:t>
                      </a:r>
                      <a:r>
                        <a:rPr sz="650">
                          <a:latin typeface="Arial"/>
                          <a:cs typeface="Arial"/>
                        </a:rPr>
                        <a:t> the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UK to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support</a:t>
                      </a:r>
                      <a:r>
                        <a:rPr sz="6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ensuring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employers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can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access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resources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that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drive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effective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skills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650">
                          <a:latin typeface="Arial"/>
                          <a:cs typeface="Arial"/>
                        </a:rPr>
                        <a:t> are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deliver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maximum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impact.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18" y="147031"/>
            <a:ext cx="1397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Priority</a:t>
            </a:r>
            <a:r>
              <a:rPr sz="1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18" y="339069"/>
            <a:ext cx="535241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Retention</a:t>
            </a:r>
            <a:r>
              <a:rPr sz="1400" b="1" spc="-5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of</a:t>
            </a:r>
            <a:r>
              <a:rPr sz="14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the</a:t>
            </a:r>
            <a:r>
              <a:rPr sz="1400" b="1" spc="-2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sector</a:t>
            </a:r>
            <a:r>
              <a:rPr sz="1400" b="1" spc="-4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workforce</a:t>
            </a:r>
            <a:r>
              <a:rPr sz="1400" b="1" spc="-7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to</a:t>
            </a:r>
            <a:r>
              <a:rPr sz="1400" b="1" spc="-3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ensure</a:t>
            </a:r>
            <a:r>
              <a:rPr sz="14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demand</a:t>
            </a:r>
            <a:r>
              <a:rPr sz="1400" b="1" spc="-4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is</a:t>
            </a:r>
            <a:r>
              <a:rPr sz="1400" b="1" spc="-3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met</a:t>
            </a:r>
            <a:r>
              <a:rPr sz="1400" b="1" spc="-20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5D17"/>
                </a:solidFill>
                <a:latin typeface="Arial"/>
                <a:cs typeface="Arial"/>
              </a:rPr>
              <a:t>and </a:t>
            </a:r>
            <a:r>
              <a:rPr sz="1400" b="1">
                <a:solidFill>
                  <a:srgbClr val="005D17"/>
                </a:solidFill>
                <a:latin typeface="Arial"/>
                <a:cs typeface="Arial"/>
              </a:rPr>
              <a:t>productivity</a:t>
            </a:r>
            <a:r>
              <a:rPr sz="1400" b="1" spc="-85">
                <a:solidFill>
                  <a:srgbClr val="005D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5D17"/>
                </a:solidFill>
                <a:latin typeface="Arial"/>
                <a:cs typeface="Arial"/>
              </a:rPr>
              <a:t>supported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8687" y="4780586"/>
            <a:ext cx="1130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30">
                <a:solidFill>
                  <a:srgbClr val="525553"/>
                </a:solidFill>
                <a:latin typeface="Arial"/>
                <a:cs typeface="Arial"/>
              </a:rPr>
              <a:t>52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27583" y="830599"/>
          <a:ext cx="4261485" cy="898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7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5</a:t>
                      </a:r>
                      <a:r>
                        <a:rPr sz="7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471F"/>
                      </a:solidFill>
                      <a:prstDash val="solid"/>
                    </a:lnL>
                    <a:lnR w="6350">
                      <a:solidFill>
                        <a:srgbClr val="00471F"/>
                      </a:solidFill>
                      <a:prstDash val="solid"/>
                    </a:lnR>
                    <a:solidFill>
                      <a:srgbClr val="004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055">
                <a:tc>
                  <a:txBody>
                    <a:bodyPr/>
                    <a:lstStyle/>
                    <a:p>
                      <a:pPr marL="319405" marR="100330" indent="-228600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Adopt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candidate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care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charter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across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sector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improve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individual's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experience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through</a:t>
                      </a:r>
                      <a:r>
                        <a:rPr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recruitment.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9405" indent="-228600">
                        <a:lnSpc>
                          <a:spcPct val="100000"/>
                        </a:lnSpc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Reporting: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disability/ethnicity</a:t>
                      </a:r>
                      <a:r>
                        <a:rPr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pay</a:t>
                      </a:r>
                      <a:r>
                        <a:rPr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reporting</a:t>
                      </a:r>
                      <a:r>
                        <a:rPr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year</a:t>
                      </a:r>
                      <a:r>
                        <a:rPr sz="7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earlier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than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requires.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9405" indent="-228600">
                        <a:lnSpc>
                          <a:spcPct val="100000"/>
                        </a:lnSpc>
                        <a:buClr>
                          <a:srgbClr val="525553"/>
                        </a:buClr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Adopt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‘Regretting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Brilliantly’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approach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retain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talent</a:t>
                      </a:r>
                      <a:r>
                        <a:rPr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within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sector.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9405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525553"/>
                        </a:buClr>
                        <a:buAutoNum type="alphaLcPeriod"/>
                        <a:tabLst>
                          <a:tab pos="319405" algn="l"/>
                        </a:tabLst>
                      </a:pPr>
                      <a:r>
                        <a:rPr sz="700">
                          <a:latin typeface="Arial"/>
                          <a:cs typeface="Arial"/>
                        </a:rPr>
                        <a:t>Establish</a:t>
                      </a:r>
                      <a:r>
                        <a:rPr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platform to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share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>
                          <a:latin typeface="Arial"/>
                          <a:cs typeface="Arial"/>
                        </a:rPr>
                        <a:t>good</a:t>
                      </a:r>
                      <a:r>
                        <a:rPr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>
                          <a:latin typeface="Arial"/>
                          <a:cs typeface="Arial"/>
                        </a:rPr>
                        <a:t>practice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471F"/>
                      </a:solidFill>
                      <a:prstDash val="solid"/>
                    </a:lnL>
                    <a:lnR w="6350">
                      <a:solidFill>
                        <a:srgbClr val="00471F"/>
                      </a:solidFill>
                      <a:prstDash val="solid"/>
                    </a:lnR>
                    <a:lnB w="6350">
                      <a:solidFill>
                        <a:srgbClr val="0047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041" y="1884427"/>
          <a:ext cx="8764270" cy="3055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3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Rationale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Timescales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85">
                <a:tc rowSpan="7">
                  <a:txBody>
                    <a:bodyPr/>
                    <a:lstStyle/>
                    <a:p>
                      <a:pPr marL="258445" marR="240029" indent="-167640" algn="just">
                        <a:lnSpc>
                          <a:spcPct val="100000"/>
                        </a:lnSpc>
                        <a:spcBef>
                          <a:spcPts val="345"/>
                        </a:spcBef>
                        <a:buChar char="•"/>
                        <a:tabLst>
                          <a:tab pos="263525" algn="l"/>
                        </a:tabLst>
                      </a:pPr>
                      <a:r>
                        <a:rPr sz="650" spc="-10">
                          <a:latin typeface="Arial"/>
                          <a:cs typeface="Arial"/>
                        </a:rPr>
                        <a:t>Workforces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must</a:t>
                      </a:r>
                      <a:r>
                        <a:rPr sz="650" spc="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be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sustainable</a:t>
                      </a:r>
                      <a:r>
                        <a:rPr sz="650" spc="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	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supported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by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knowledge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transfer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	</a:t>
                      </a:r>
                      <a:r>
                        <a:rPr sz="650">
                          <a:latin typeface="Arial"/>
                          <a:cs typeface="Arial"/>
                        </a:rPr>
                        <a:t>dynamic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corporate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memory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59079" indent="-167640" algn="just">
                        <a:lnSpc>
                          <a:spcPct val="100000"/>
                        </a:lnSpc>
                        <a:buChar char="•"/>
                        <a:tabLst>
                          <a:tab pos="259079" algn="l"/>
                        </a:tabLst>
                      </a:pPr>
                      <a:r>
                        <a:rPr sz="650">
                          <a:latin typeface="Arial"/>
                          <a:cs typeface="Arial"/>
                        </a:rPr>
                        <a:t>Retain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expertise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–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optimise</a:t>
                      </a:r>
                      <a:r>
                        <a:rPr sz="6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efficiency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3525" marR="87630" indent="-172720">
                        <a:lnSpc>
                          <a:spcPct val="100000"/>
                        </a:lnSpc>
                        <a:buChar char="•"/>
                        <a:tabLst>
                          <a:tab pos="263525" algn="l"/>
                        </a:tabLst>
                      </a:pPr>
                      <a:r>
                        <a:rPr sz="650">
                          <a:latin typeface="Arial"/>
                          <a:cs typeface="Arial"/>
                        </a:rPr>
                        <a:t>Industry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feedback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tells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how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hard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it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is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retain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people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technical/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‘field’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roles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once trained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–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this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affects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efficiency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(also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these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roles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are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where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have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greatest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need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skilled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workers)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3525" marR="107314" indent="-172720">
                        <a:lnSpc>
                          <a:spcPct val="100000"/>
                        </a:lnSpc>
                        <a:buChar char="•"/>
                        <a:tabLst>
                          <a:tab pos="263525" algn="l"/>
                        </a:tabLst>
                      </a:pPr>
                      <a:r>
                        <a:rPr sz="650" spc="-10">
                          <a:latin typeface="Arial"/>
                          <a:cs typeface="Arial"/>
                        </a:rPr>
                        <a:t>Understanding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dynamics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impact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“workforce </a:t>
                      </a:r>
                      <a:r>
                        <a:rPr sz="650">
                          <a:latin typeface="Arial"/>
                          <a:cs typeface="Arial"/>
                        </a:rPr>
                        <a:t>churn”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(e.g.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inflows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outflows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people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into/out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sector)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is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critical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developing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strategies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3525" marR="140970" indent="-172720">
                        <a:lnSpc>
                          <a:spcPct val="100000"/>
                        </a:lnSpc>
                        <a:buChar char="•"/>
                        <a:tabLst>
                          <a:tab pos="263525" algn="l"/>
                        </a:tabLst>
                      </a:pPr>
                      <a:r>
                        <a:rPr sz="650" spc="-10">
                          <a:latin typeface="Arial"/>
                          <a:cs typeface="Arial"/>
                        </a:rPr>
                        <a:t>Effective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strategies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can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be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targeted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support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career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aims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progression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support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>
                          <a:latin typeface="Arial"/>
                          <a:cs typeface="Arial"/>
                        </a:rPr>
                        <a:t> equity,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diversity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inclusion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measures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4.1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67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Agree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implement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effective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talent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referral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programme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(Regretting</a:t>
                      </a:r>
                      <a:r>
                        <a:rPr sz="6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Brilliantly)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that retains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diverse </a:t>
                      </a:r>
                      <a:r>
                        <a:rPr sz="650">
                          <a:latin typeface="Arial"/>
                          <a:cs typeface="Arial"/>
                        </a:rPr>
                        <a:t>talent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provides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clear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links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career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pathways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industry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movers.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1-</a:t>
                      </a:r>
                      <a:r>
                        <a:rPr sz="650" spc="-50">
                          <a:latin typeface="Arial"/>
                          <a:cs typeface="Arial"/>
                        </a:rPr>
                        <a:t>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510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Maximising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retention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high quality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diverse </a:t>
                      </a:r>
                      <a:r>
                        <a:rPr sz="650">
                          <a:latin typeface="Arial"/>
                          <a:cs typeface="Arial"/>
                        </a:rPr>
                        <a:t>talent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within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sector,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establishing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baseline in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1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growth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referrals.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4.2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41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Develop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EUC&amp;J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referral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process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unsuccessful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shortlisted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candidates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(employer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search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functionality</a:t>
                      </a:r>
                      <a:r>
                        <a:rPr sz="650" spc="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4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candidate</a:t>
                      </a:r>
                      <a:r>
                        <a:rPr sz="650" spc="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journeys).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1-</a:t>
                      </a:r>
                      <a:r>
                        <a:rPr sz="650" spc="-50">
                          <a:latin typeface="Arial"/>
                          <a:cs typeface="Arial"/>
                        </a:rPr>
                        <a:t>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510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Maximising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retention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high quality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diverse </a:t>
                      </a:r>
                      <a:r>
                        <a:rPr sz="650">
                          <a:latin typeface="Arial"/>
                          <a:cs typeface="Arial"/>
                        </a:rPr>
                        <a:t>talent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within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sector;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Growth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use of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EUC&amp;J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talent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pool in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appointments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(referral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source).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4.3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Utilise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workforce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entry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exit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data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identify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priority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maximise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increase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productivity.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2-</a:t>
                      </a:r>
                      <a:r>
                        <a:rPr sz="650" spc="-50">
                          <a:latin typeface="Arial"/>
                          <a:cs typeface="Arial"/>
                        </a:rPr>
                        <a:t>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03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Increased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rates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across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diverse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talent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levels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(baseline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year 2 and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year on year growth);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Increased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productivity/cost savings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(time/cost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hire;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downtime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through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absence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etc).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4.4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87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existing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research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(WUN,</a:t>
                      </a:r>
                      <a:r>
                        <a:rPr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PfW,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RAEng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etc)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deliver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primary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culture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research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i="1">
                          <a:latin typeface="Arial"/>
                          <a:cs typeface="Arial"/>
                        </a:rPr>
                        <a:t>what</a:t>
                      </a:r>
                      <a:r>
                        <a:rPr sz="650" i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i="1">
                          <a:latin typeface="Arial"/>
                          <a:cs typeface="Arial"/>
                        </a:rPr>
                        <a:t>it</a:t>
                      </a:r>
                      <a:r>
                        <a:rPr sz="650" i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i="1">
                          <a:latin typeface="Arial"/>
                          <a:cs typeface="Arial"/>
                        </a:rPr>
                        <a:t>is</a:t>
                      </a:r>
                      <a:r>
                        <a:rPr sz="650" i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i="1">
                          <a:latin typeface="Arial"/>
                          <a:cs typeface="Arial"/>
                        </a:rPr>
                        <a:t>really</a:t>
                      </a:r>
                      <a:r>
                        <a:rPr sz="650" i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i="1">
                          <a:latin typeface="Arial"/>
                          <a:cs typeface="Arial"/>
                        </a:rPr>
                        <a:t>like</a:t>
                      </a:r>
                      <a:r>
                        <a:rPr sz="650" i="1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i="1">
                          <a:latin typeface="Arial"/>
                          <a:cs typeface="Arial"/>
                        </a:rPr>
                        <a:t>to</a:t>
                      </a:r>
                      <a:r>
                        <a:rPr sz="650" i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i="1">
                          <a:latin typeface="Arial"/>
                          <a:cs typeface="Arial"/>
                        </a:rPr>
                        <a:t>work</a:t>
                      </a:r>
                      <a:r>
                        <a:rPr sz="650" i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energy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utilities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sector;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establish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employee</a:t>
                      </a:r>
                      <a:r>
                        <a:rPr sz="650">
                          <a:latin typeface="Arial"/>
                          <a:cs typeface="Arial"/>
                        </a:rPr>
                        <a:t> intent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 stay;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workplace</a:t>
                      </a:r>
                      <a:r>
                        <a:rPr sz="650">
                          <a:latin typeface="Arial"/>
                          <a:cs typeface="Arial"/>
                        </a:rPr>
                        <a:t> issues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etc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Recognising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good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practice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amplifying.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2-</a:t>
                      </a:r>
                      <a:r>
                        <a:rPr sz="650" spc="-50">
                          <a:latin typeface="Arial"/>
                          <a:cs typeface="Arial"/>
                        </a:rPr>
                        <a:t>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90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Identify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deliver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actions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based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primary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research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that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seeks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retain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skills/increase</a:t>
                      </a:r>
                      <a:r>
                        <a:rPr sz="650" spc="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productivity.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4.5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590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Establish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amplify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use of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Energy</a:t>
                      </a:r>
                      <a:r>
                        <a:rPr sz="650">
                          <a:latin typeface="Arial"/>
                          <a:cs typeface="Arial"/>
                        </a:rPr>
                        <a:t> &amp;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Utilities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Career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Map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(Occupational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Mapping)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show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career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progression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options.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spc="-10">
                          <a:latin typeface="Arial"/>
                          <a:cs typeface="Arial"/>
                        </a:rPr>
                        <a:t>Development/upskill</a:t>
                      </a:r>
                      <a:r>
                        <a:rPr sz="650" spc="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retirees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support</a:t>
                      </a:r>
                      <a:r>
                        <a:rPr sz="6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knowledge</a:t>
                      </a:r>
                      <a:r>
                        <a:rPr sz="650" spc="4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transfer.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50">
                          <a:latin typeface="Arial"/>
                          <a:cs typeface="Arial"/>
                        </a:rPr>
                        <a:t>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98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Career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Map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place,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increased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utilisation/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increased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career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progression/in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house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appointments.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spc="-10">
                          <a:latin typeface="Arial"/>
                          <a:cs typeface="Arial"/>
                        </a:rPr>
                        <a:t>Knowledge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transfer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programme.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4.6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90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Establish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amplify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sharing of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good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practice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retention,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progression</a:t>
                      </a:r>
                      <a:r>
                        <a:rPr sz="650">
                          <a:latin typeface="Arial"/>
                          <a:cs typeface="Arial"/>
                        </a:rPr>
                        <a:t> of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(diverse)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talent;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development;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leveraging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access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partners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stakeholders.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1-</a:t>
                      </a:r>
                      <a:r>
                        <a:rPr sz="650" spc="-50">
                          <a:latin typeface="Arial"/>
                          <a:cs typeface="Arial"/>
                        </a:rPr>
                        <a:t>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knowledge</a:t>
                      </a:r>
                      <a:r>
                        <a:rPr sz="650">
                          <a:latin typeface="Arial"/>
                          <a:cs typeface="Arial"/>
                        </a:rPr>
                        <a:t> sharing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platform.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Increased</a:t>
                      </a:r>
                      <a:r>
                        <a:rPr sz="650" spc="4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rates;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increased</a:t>
                      </a:r>
                      <a:r>
                        <a:rPr sz="650" spc="4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productivity/cost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savings.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spc="-25">
                          <a:latin typeface="Arial"/>
                          <a:cs typeface="Arial"/>
                        </a:rPr>
                        <a:t>4.7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0335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Proactively </a:t>
                      </a:r>
                      <a:r>
                        <a:rPr sz="650">
                          <a:latin typeface="Arial"/>
                          <a:cs typeface="Arial"/>
                        </a:rPr>
                        <a:t>engage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with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key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stakeholders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support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employers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retaining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talent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(eg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DWP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ATW,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funded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organisations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this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space).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1-</a:t>
                      </a:r>
                      <a:r>
                        <a:rPr sz="650" spc="-50">
                          <a:latin typeface="Arial"/>
                          <a:cs typeface="Arial"/>
                        </a:rPr>
                        <a:t>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0825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>
                          <a:latin typeface="Arial"/>
                          <a:cs typeface="Arial"/>
                        </a:rPr>
                        <a:t>Year on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year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Increase in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retention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diverse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talent/individuals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with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health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etc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resulting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increased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productivity/cost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savings</a:t>
                      </a:r>
                      <a:r>
                        <a:rPr sz="650" spc="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(time/cost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hire;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downtime</a:t>
                      </a:r>
                      <a:r>
                        <a:rPr sz="650">
                          <a:latin typeface="Arial"/>
                          <a:cs typeface="Arial"/>
                        </a:rPr>
                        <a:t> through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absence</a:t>
                      </a:r>
                      <a:r>
                        <a:rPr sz="65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etc).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7756" y="836790"/>
          <a:ext cx="4450080" cy="87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EUS</a:t>
                      </a:r>
                      <a:r>
                        <a:rPr sz="65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 marR="1403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>
                          <a:latin typeface="Arial"/>
                          <a:cs typeface="Arial"/>
                        </a:rPr>
                        <a:t>Louise</a:t>
                      </a:r>
                      <a:r>
                        <a:rPr sz="65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>
                          <a:latin typeface="Arial"/>
                          <a:cs typeface="Arial"/>
                        </a:rPr>
                        <a:t>Parry</a:t>
                      </a:r>
                      <a:r>
                        <a:rPr sz="650" b="1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Director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People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&amp;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Organisational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Development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36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spc="-1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for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people,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organisation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resilience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health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safety,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Louise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also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leads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diversity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&amp;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inclusion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across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having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played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key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role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establishing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Energy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&amp;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Utilities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Inclusion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Commitment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sector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wide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Inclusion</a:t>
                      </a:r>
                      <a:r>
                        <a:rPr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Measurement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1440" marR="83820">
                        <a:lnSpc>
                          <a:spcPct val="100000"/>
                        </a:lnSpc>
                      </a:pPr>
                      <a:r>
                        <a:rPr sz="650">
                          <a:latin typeface="Arial"/>
                          <a:cs typeface="Arial"/>
                        </a:rPr>
                        <a:t>Framework.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Louise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Ambassador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Women’s</a:t>
                      </a:r>
                      <a:r>
                        <a:rPr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Utilities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Network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(WUN)</a:t>
                      </a:r>
                      <a:r>
                        <a:rPr sz="65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wwas 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Co-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Chair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the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Tackling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Inclusion</a:t>
                      </a:r>
                      <a:r>
                        <a:rPr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and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Diversity</a:t>
                      </a:r>
                      <a:r>
                        <a:rPr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Energy (TIDE)</a:t>
                      </a:r>
                      <a:r>
                        <a:rPr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Insight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Strategy</a:t>
                      </a:r>
                      <a:r>
                        <a:rPr sz="65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Group,</a:t>
                      </a:r>
                      <a:r>
                        <a:rPr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650">
                          <a:latin typeface="Arial"/>
                          <a:cs typeface="Arial"/>
                        </a:rPr>
                        <a:t> the TIDE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Health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Index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launched</a:t>
                      </a:r>
                      <a:r>
                        <a:rPr sz="65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65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>
                          <a:latin typeface="Arial"/>
                          <a:cs typeface="Arial"/>
                        </a:rPr>
                        <a:t>2024.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541" y="1414349"/>
            <a:ext cx="1761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r>
              <a:rPr sz="20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Item</a:t>
            </a:r>
            <a:r>
              <a:rPr sz="20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spc="-50">
                <a:solidFill>
                  <a:srgbClr val="002E6C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286" y="1963068"/>
            <a:ext cx="7612380" cy="219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Proposed</a:t>
            </a:r>
            <a:r>
              <a:rPr sz="20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EUS</a:t>
            </a:r>
            <a:r>
              <a:rPr sz="20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20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Member</a:t>
            </a:r>
            <a:r>
              <a:rPr sz="20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delivery</a:t>
            </a:r>
            <a:r>
              <a:rPr sz="20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spc="-10">
                <a:solidFill>
                  <a:srgbClr val="002E6C"/>
                </a:solidFill>
                <a:latin typeface="Arial"/>
                <a:cs typeface="Arial"/>
              </a:rPr>
              <a:t>priorities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2195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Purpose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:</a:t>
            </a:r>
            <a:r>
              <a:rPr sz="2000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100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review</a:t>
            </a:r>
            <a:r>
              <a:rPr sz="2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2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gain</a:t>
            </a:r>
            <a:r>
              <a:rPr sz="2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i="1">
                <a:solidFill>
                  <a:srgbClr val="002E6C"/>
                </a:solidFill>
                <a:latin typeface="Arial"/>
                <a:cs typeface="Arial"/>
              </a:rPr>
              <a:t>‘approval’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,</a:t>
            </a:r>
            <a:r>
              <a:rPr sz="20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i="1">
                <a:solidFill>
                  <a:srgbClr val="002E6C"/>
                </a:solidFill>
                <a:latin typeface="Arial"/>
                <a:cs typeface="Arial"/>
              </a:rPr>
              <a:t>‘support’</a:t>
            </a:r>
            <a:r>
              <a:rPr sz="2000" b="1" i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or</a:t>
            </a:r>
            <a:r>
              <a:rPr sz="20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spc="-10">
                <a:solidFill>
                  <a:srgbClr val="002E6C"/>
                </a:solidFill>
                <a:latin typeface="Arial"/>
                <a:cs typeface="Arial"/>
              </a:rPr>
              <a:t>‘</a:t>
            </a:r>
            <a:r>
              <a:rPr sz="2000" b="1" i="1" spc="-10">
                <a:solidFill>
                  <a:srgbClr val="002E6C"/>
                </a:solidFill>
                <a:latin typeface="Arial"/>
                <a:cs typeface="Arial"/>
              </a:rPr>
              <a:t>provide </a:t>
            </a:r>
            <a:r>
              <a:rPr sz="2000" b="1" i="1">
                <a:solidFill>
                  <a:srgbClr val="002E6C"/>
                </a:solidFill>
                <a:latin typeface="Arial"/>
                <a:cs typeface="Arial"/>
              </a:rPr>
              <a:t>information’</a:t>
            </a:r>
            <a:r>
              <a:rPr sz="2000" b="1" i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on</a:t>
            </a:r>
            <a:r>
              <a:rPr sz="2000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planned</a:t>
            </a:r>
            <a:r>
              <a:rPr sz="2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2025-2026</a:t>
            </a:r>
            <a:r>
              <a:rPr sz="20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Outcomes</a:t>
            </a:r>
            <a:r>
              <a:rPr sz="2000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in</a:t>
            </a:r>
            <a:r>
              <a:rPr sz="2000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context</a:t>
            </a:r>
            <a:r>
              <a:rPr sz="2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of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2025-2030</a:t>
            </a:r>
            <a:r>
              <a:rPr sz="2000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2000" spc="-1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002E6C"/>
                </a:solidFill>
                <a:latin typeface="Arial"/>
                <a:cs typeface="Arial"/>
              </a:rPr>
              <a:t>Strategy.</a:t>
            </a:r>
            <a:endParaRPr sz="2000">
              <a:latin typeface="Arial"/>
              <a:cs typeface="Arial"/>
            </a:endParaRPr>
          </a:p>
          <a:p>
            <a:pPr marL="12700" marR="6407150">
              <a:lnSpc>
                <a:spcPct val="141200"/>
              </a:lnSpc>
              <a:spcBef>
                <a:spcPts val="620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Steve</a:t>
            </a:r>
            <a:r>
              <a:rPr sz="1600" spc="-25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00471F"/>
                </a:solidFill>
                <a:latin typeface="Arial"/>
                <a:cs typeface="Arial"/>
              </a:rPr>
              <a:t>Barrett </a:t>
            </a: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Louise</a:t>
            </a:r>
            <a:r>
              <a:rPr sz="1600" spc="-3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20">
                <a:solidFill>
                  <a:srgbClr val="00471F"/>
                </a:solidFill>
                <a:latin typeface="Arial"/>
                <a:cs typeface="Arial"/>
              </a:rPr>
              <a:t>Parry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562" y="306070"/>
            <a:ext cx="2634608" cy="640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3018" y="241914"/>
            <a:ext cx="52451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25">
                <a:latin typeface="Arial"/>
                <a:cs typeface="Arial"/>
              </a:rPr>
              <a:t>2025-</a:t>
            </a:r>
            <a:r>
              <a:rPr sz="2400" b="1">
                <a:latin typeface="Arial"/>
                <a:cs typeface="Arial"/>
              </a:rPr>
              <a:t>2026</a:t>
            </a:r>
            <a:r>
              <a:rPr sz="2400" b="1" spc="-1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Skills</a:t>
            </a:r>
            <a:r>
              <a:rPr sz="2400" b="1" spc="-6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Strategy</a:t>
            </a:r>
            <a:r>
              <a:rPr sz="2400" b="1" spc="-4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Outcomes </a:t>
            </a:r>
            <a:r>
              <a:rPr sz="2400" b="1">
                <a:latin typeface="Arial"/>
                <a:cs typeface="Arial"/>
              </a:rPr>
              <a:t>(From</a:t>
            </a:r>
            <a:r>
              <a:rPr sz="2400" b="1" spc="-2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June</a:t>
            </a:r>
            <a:r>
              <a:rPr sz="2400" b="1" spc="-1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2025)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309" y="992136"/>
            <a:ext cx="2104390" cy="3992245"/>
          </a:xfrm>
          <a:custGeom>
            <a:avLst/>
            <a:gdLst/>
            <a:ahLst/>
            <a:cxnLst/>
            <a:rect l="l" t="t" r="r" b="b"/>
            <a:pathLst>
              <a:path w="2104390" h="3992245">
                <a:moveTo>
                  <a:pt x="2104351" y="0"/>
                </a:moveTo>
                <a:lnTo>
                  <a:pt x="0" y="0"/>
                </a:lnTo>
                <a:lnTo>
                  <a:pt x="0" y="3992079"/>
                </a:lnTo>
                <a:lnTo>
                  <a:pt x="2104351" y="3992079"/>
                </a:lnTo>
                <a:lnTo>
                  <a:pt x="2104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7462" y="1019054"/>
            <a:ext cx="18199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1435" algn="just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Ongoing</a:t>
            </a:r>
            <a:r>
              <a:rPr sz="1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analysis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of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demand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mitigate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risk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through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timely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interventions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050" y="2530863"/>
            <a:ext cx="1665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</a:pPr>
            <a:r>
              <a:rPr sz="1000" b="1">
                <a:solidFill>
                  <a:srgbClr val="525553"/>
                </a:solidFill>
                <a:latin typeface="Arial"/>
                <a:cs typeface="Arial"/>
              </a:rPr>
              <a:t>a.</a:t>
            </a:r>
            <a:r>
              <a:rPr sz="1000" b="1" spc="175">
                <a:solidFill>
                  <a:srgbClr val="525553"/>
                </a:solidFill>
                <a:latin typeface="Arial"/>
                <a:cs typeface="Arial"/>
              </a:rPr>
              <a:t>  </a:t>
            </a:r>
            <a:r>
              <a:rPr sz="1000" b="1">
                <a:latin typeface="Arial"/>
                <a:cs typeface="Arial"/>
              </a:rPr>
              <a:t>Support: </a:t>
            </a:r>
            <a:r>
              <a:rPr sz="1000">
                <a:latin typeface="Arial"/>
                <a:cs typeface="Arial"/>
              </a:rPr>
              <a:t>Adoption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of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the </a:t>
            </a:r>
            <a:r>
              <a:rPr sz="1000">
                <a:latin typeface="Arial"/>
                <a:cs typeface="Arial"/>
              </a:rPr>
              <a:t>Inclusion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Measurement </a:t>
            </a:r>
            <a:r>
              <a:rPr sz="1000">
                <a:latin typeface="Arial"/>
                <a:cs typeface="Arial"/>
              </a:rPr>
              <a:t>Framework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by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all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EUS </a:t>
            </a:r>
            <a:r>
              <a:rPr sz="1000" spc="-10">
                <a:latin typeface="Arial"/>
                <a:cs typeface="Arial"/>
              </a:rPr>
              <a:t>members.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050" y="3292978"/>
            <a:ext cx="18605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</a:pPr>
            <a:r>
              <a:rPr sz="1000" b="1">
                <a:solidFill>
                  <a:srgbClr val="525553"/>
                </a:solidFill>
                <a:latin typeface="Arial"/>
                <a:cs typeface="Arial"/>
              </a:rPr>
              <a:t>b.</a:t>
            </a:r>
            <a:r>
              <a:rPr sz="1000" b="1" spc="135">
                <a:solidFill>
                  <a:srgbClr val="525553"/>
                </a:solidFill>
                <a:latin typeface="Arial"/>
                <a:cs typeface="Arial"/>
              </a:rPr>
              <a:t>  </a:t>
            </a:r>
            <a:r>
              <a:rPr sz="1000" b="1">
                <a:latin typeface="Arial"/>
                <a:cs typeface="Arial"/>
              </a:rPr>
              <a:t>Inform:</a:t>
            </a:r>
            <a:r>
              <a:rPr sz="1000" b="1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critical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analysis</a:t>
            </a:r>
            <a:r>
              <a:rPr sz="1000" spc="15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of </a:t>
            </a:r>
            <a:r>
              <a:rPr sz="1000">
                <a:latin typeface="Arial"/>
                <a:cs typeface="Arial"/>
              </a:rPr>
              <a:t>how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well</a:t>
            </a:r>
            <a:r>
              <a:rPr sz="1000" spc="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 spc="-20">
                <a:latin typeface="Arial"/>
                <a:cs typeface="Arial"/>
              </a:rPr>
              <a:t>EUC&amp;J </a:t>
            </a:r>
            <a:r>
              <a:rPr sz="1000">
                <a:latin typeface="Arial"/>
                <a:cs typeface="Arial"/>
              </a:rPr>
              <a:t>candidate</a:t>
            </a:r>
            <a:r>
              <a:rPr sz="1000" spc="-6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pipeline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is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located </a:t>
            </a:r>
            <a:r>
              <a:rPr sz="1000">
                <a:latin typeface="Arial"/>
                <a:cs typeface="Arial"/>
              </a:rPr>
              <a:t>to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meet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future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workforce requirements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of the</a:t>
            </a:r>
            <a:r>
              <a:rPr sz="1000" spc="-1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sector</a:t>
            </a:r>
            <a:r>
              <a:rPr sz="1000" spc="-5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at </a:t>
            </a:r>
            <a:r>
              <a:rPr sz="1000">
                <a:latin typeface="Arial"/>
                <a:cs typeface="Arial"/>
              </a:rPr>
              <a:t>a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sub-</a:t>
            </a:r>
            <a:r>
              <a:rPr sz="1000">
                <a:latin typeface="Arial"/>
                <a:cs typeface="Arial"/>
              </a:rPr>
              <a:t>national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level.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050" y="4359937"/>
            <a:ext cx="17265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</a:pPr>
            <a:r>
              <a:rPr sz="1000" b="1">
                <a:solidFill>
                  <a:srgbClr val="525553"/>
                </a:solidFill>
                <a:latin typeface="Arial"/>
                <a:cs typeface="Arial"/>
              </a:rPr>
              <a:t>c.</a:t>
            </a:r>
            <a:r>
              <a:rPr sz="1000" b="1" spc="160">
                <a:solidFill>
                  <a:srgbClr val="525553"/>
                </a:solidFill>
                <a:latin typeface="Arial"/>
                <a:cs typeface="Arial"/>
              </a:rPr>
              <a:t>  </a:t>
            </a:r>
            <a:r>
              <a:rPr sz="1000" b="1">
                <a:latin typeface="Arial"/>
                <a:cs typeface="Arial"/>
              </a:rPr>
              <a:t>Inform:</a:t>
            </a:r>
            <a:r>
              <a:rPr sz="1000" b="1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All</a:t>
            </a:r>
            <a:r>
              <a:rPr sz="1000" spc="-1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insights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will</a:t>
            </a:r>
            <a:r>
              <a:rPr sz="1000" spc="1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be </a:t>
            </a:r>
            <a:r>
              <a:rPr sz="1000">
                <a:latin typeface="Arial"/>
                <a:cs typeface="Arial"/>
              </a:rPr>
              <a:t>published</a:t>
            </a:r>
            <a:r>
              <a:rPr sz="1000" spc="-5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through</a:t>
            </a:r>
            <a:r>
              <a:rPr sz="1000" spc="-6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multiple </a:t>
            </a:r>
            <a:r>
              <a:rPr sz="1000">
                <a:latin typeface="Arial"/>
                <a:cs typeface="Arial"/>
              </a:rPr>
              <a:t>channels,</a:t>
            </a:r>
            <a:r>
              <a:rPr sz="1000" spc="-5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including Conference.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47810" y="985786"/>
            <a:ext cx="2165985" cy="4001135"/>
            <a:chOff x="2347810" y="985786"/>
            <a:chExt cx="2165985" cy="4001135"/>
          </a:xfrm>
        </p:grpSpPr>
        <p:sp>
          <p:nvSpPr>
            <p:cNvPr id="11" name="object 11"/>
            <p:cNvSpPr/>
            <p:nvPr/>
          </p:nvSpPr>
          <p:spPr>
            <a:xfrm>
              <a:off x="2354160" y="992136"/>
              <a:ext cx="2153285" cy="3988435"/>
            </a:xfrm>
            <a:custGeom>
              <a:avLst/>
              <a:gdLst/>
              <a:ahLst/>
              <a:cxnLst/>
              <a:rect l="l" t="t" r="r" b="b"/>
              <a:pathLst>
                <a:path w="2153285" h="3988435">
                  <a:moveTo>
                    <a:pt x="2152776" y="0"/>
                  </a:moveTo>
                  <a:lnTo>
                    <a:pt x="0" y="0"/>
                  </a:lnTo>
                  <a:lnTo>
                    <a:pt x="0" y="3987850"/>
                  </a:lnTo>
                  <a:lnTo>
                    <a:pt x="2152776" y="3987850"/>
                  </a:lnTo>
                  <a:lnTo>
                    <a:pt x="2152776" y="0"/>
                  </a:lnTo>
                  <a:close/>
                </a:path>
              </a:pathLst>
            </a:custGeom>
            <a:solidFill>
              <a:srgbClr val="A7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4160" y="992136"/>
              <a:ext cx="2153285" cy="3988435"/>
            </a:xfrm>
            <a:custGeom>
              <a:avLst/>
              <a:gdLst/>
              <a:ahLst/>
              <a:cxnLst/>
              <a:rect l="l" t="t" r="r" b="b"/>
              <a:pathLst>
                <a:path w="2153285" h="3988435">
                  <a:moveTo>
                    <a:pt x="0" y="0"/>
                  </a:moveTo>
                  <a:lnTo>
                    <a:pt x="2152776" y="0"/>
                  </a:lnTo>
                  <a:lnTo>
                    <a:pt x="2152776" y="3987850"/>
                  </a:lnTo>
                  <a:lnTo>
                    <a:pt x="0" y="39878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90807" y="1019054"/>
            <a:ext cx="1878964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Attract</a:t>
            </a:r>
            <a:r>
              <a:rPr sz="1400" b="1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recruit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the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needed</a:t>
            </a:r>
            <a:r>
              <a:rPr sz="1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meet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demand,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enable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net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zero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support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sustainable environment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2895" y="2546103"/>
            <a:ext cx="18351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</a:pPr>
            <a:r>
              <a:rPr sz="1000" b="1">
                <a:solidFill>
                  <a:srgbClr val="525553"/>
                </a:solidFill>
                <a:latin typeface="Arial"/>
                <a:cs typeface="Arial"/>
              </a:rPr>
              <a:t>a.</a:t>
            </a:r>
            <a:r>
              <a:rPr sz="1000" b="1" spc="204">
                <a:solidFill>
                  <a:srgbClr val="525553"/>
                </a:solidFill>
                <a:latin typeface="Arial"/>
                <a:cs typeface="Arial"/>
              </a:rPr>
              <a:t>  </a:t>
            </a:r>
            <a:r>
              <a:rPr sz="1000" b="1">
                <a:latin typeface="Arial"/>
                <a:cs typeface="Arial"/>
              </a:rPr>
              <a:t>Inform</a:t>
            </a:r>
            <a:r>
              <a:rPr sz="1000">
                <a:latin typeface="Arial"/>
                <a:cs typeface="Arial"/>
              </a:rPr>
              <a:t>:</a:t>
            </a:r>
            <a:r>
              <a:rPr sz="1000" spc="-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Measurement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of </a:t>
            </a:r>
            <a:r>
              <a:rPr sz="1000">
                <a:latin typeface="Arial"/>
                <a:cs typeface="Arial"/>
              </a:rPr>
              <a:t>recruitment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role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specific </a:t>
            </a:r>
            <a:r>
              <a:rPr sz="1000">
                <a:latin typeface="Arial"/>
                <a:cs typeface="Arial"/>
              </a:rPr>
              <a:t>talent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pools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(market availability)</a:t>
            </a:r>
            <a:r>
              <a:rPr sz="1000" spc="4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against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sector </a:t>
            </a:r>
            <a:r>
              <a:rPr sz="1000">
                <a:latin typeface="Arial"/>
                <a:cs typeface="Arial"/>
              </a:rPr>
              <a:t>norms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beyond</a:t>
            </a:r>
            <a:r>
              <a:rPr sz="1000" spc="-1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–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refine 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6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increasingly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challenge </a:t>
            </a:r>
            <a:r>
              <a:rPr sz="1000">
                <a:latin typeface="Arial"/>
                <a:cs typeface="Arial"/>
              </a:rPr>
              <a:t>over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time.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06082" y="995299"/>
            <a:ext cx="2091055" cy="3992245"/>
          </a:xfrm>
          <a:custGeom>
            <a:avLst/>
            <a:gdLst/>
            <a:ahLst/>
            <a:cxnLst/>
            <a:rect l="l" t="t" r="r" b="b"/>
            <a:pathLst>
              <a:path w="2091054" h="3992245">
                <a:moveTo>
                  <a:pt x="2091016" y="0"/>
                </a:moveTo>
                <a:lnTo>
                  <a:pt x="0" y="0"/>
                </a:lnTo>
                <a:lnTo>
                  <a:pt x="0" y="3992079"/>
                </a:lnTo>
                <a:lnTo>
                  <a:pt x="2091016" y="3992079"/>
                </a:lnTo>
                <a:lnTo>
                  <a:pt x="2091016" y="0"/>
                </a:lnTo>
                <a:close/>
              </a:path>
            </a:pathLst>
          </a:custGeom>
          <a:solidFill>
            <a:srgbClr val="A7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01601" y="1022228"/>
            <a:ext cx="18986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Retention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 sector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ensure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demand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is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met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productivity supported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4822" y="2518796"/>
            <a:ext cx="1613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</a:pPr>
            <a:r>
              <a:rPr sz="1000" b="1">
                <a:latin typeface="Arial"/>
                <a:cs typeface="Arial"/>
              </a:rPr>
              <a:t>a.</a:t>
            </a:r>
            <a:r>
              <a:rPr sz="1000" b="1" spc="180">
                <a:latin typeface="Arial"/>
                <a:cs typeface="Arial"/>
              </a:rPr>
              <a:t>  </a:t>
            </a:r>
            <a:r>
              <a:rPr sz="1000" b="1">
                <a:latin typeface="Arial"/>
                <a:cs typeface="Arial"/>
              </a:rPr>
              <a:t>Support</a:t>
            </a:r>
            <a:r>
              <a:rPr sz="1000">
                <a:latin typeface="Arial"/>
                <a:cs typeface="Arial"/>
              </a:rPr>
              <a:t>: Adopt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the </a:t>
            </a:r>
            <a:r>
              <a:rPr sz="1000">
                <a:latin typeface="Arial"/>
                <a:cs typeface="Arial"/>
              </a:rPr>
              <a:t>‘Regretting</a:t>
            </a:r>
            <a:r>
              <a:rPr sz="1000" spc="-6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Brilliantly’ </a:t>
            </a:r>
            <a:r>
              <a:rPr sz="1000">
                <a:latin typeface="Arial"/>
                <a:cs typeface="Arial"/>
              </a:rPr>
              <a:t>approach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to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retain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talent </a:t>
            </a:r>
            <a:r>
              <a:rPr sz="1000">
                <a:latin typeface="Arial"/>
                <a:cs typeface="Arial"/>
              </a:rPr>
              <a:t>within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sector.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83455" y="985774"/>
            <a:ext cx="2117090" cy="4001135"/>
            <a:chOff x="4583455" y="985774"/>
            <a:chExt cx="2117090" cy="4001135"/>
          </a:xfrm>
        </p:grpSpPr>
        <p:sp>
          <p:nvSpPr>
            <p:cNvPr id="19" name="object 19"/>
            <p:cNvSpPr/>
            <p:nvPr/>
          </p:nvSpPr>
          <p:spPr>
            <a:xfrm>
              <a:off x="4589805" y="992124"/>
              <a:ext cx="2104390" cy="3988435"/>
            </a:xfrm>
            <a:custGeom>
              <a:avLst/>
              <a:gdLst/>
              <a:ahLst/>
              <a:cxnLst/>
              <a:rect l="l" t="t" r="r" b="b"/>
              <a:pathLst>
                <a:path w="2104390" h="3988435">
                  <a:moveTo>
                    <a:pt x="2104351" y="0"/>
                  </a:moveTo>
                  <a:lnTo>
                    <a:pt x="0" y="0"/>
                  </a:lnTo>
                  <a:lnTo>
                    <a:pt x="0" y="3987850"/>
                  </a:lnTo>
                  <a:lnTo>
                    <a:pt x="2104351" y="3987850"/>
                  </a:lnTo>
                  <a:lnTo>
                    <a:pt x="2104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9805" y="992124"/>
              <a:ext cx="2104390" cy="3988435"/>
            </a:xfrm>
            <a:custGeom>
              <a:avLst/>
              <a:gdLst/>
              <a:ahLst/>
              <a:cxnLst/>
              <a:rect l="l" t="t" r="r" b="b"/>
              <a:pathLst>
                <a:path w="2104390" h="3988435">
                  <a:moveTo>
                    <a:pt x="0" y="0"/>
                  </a:moveTo>
                  <a:lnTo>
                    <a:pt x="2104351" y="0"/>
                  </a:lnTo>
                  <a:lnTo>
                    <a:pt x="2104351" y="3987850"/>
                  </a:lnTo>
                  <a:lnTo>
                    <a:pt x="0" y="39878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68555" y="1019054"/>
            <a:ext cx="194627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26034" indent="-1905"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Develop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deploy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a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safe,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skilled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sustainable</a:t>
            </a:r>
            <a:r>
              <a:rPr sz="1400" b="1" spc="-10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workforce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that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meets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current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future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0">
                <a:solidFill>
                  <a:srgbClr val="002E6C"/>
                </a:solidFill>
                <a:latin typeface="Arial"/>
                <a:cs typeface="Arial"/>
              </a:rPr>
              <a:t>needs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68546" y="2515622"/>
            <a:ext cx="1934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>
                <a:latin typeface="Arial"/>
                <a:cs typeface="Arial"/>
              </a:rPr>
              <a:t>a.</a:t>
            </a:r>
            <a:r>
              <a:rPr sz="1000" b="1" spc="175">
                <a:latin typeface="Arial"/>
                <a:cs typeface="Arial"/>
              </a:rPr>
              <a:t>  </a:t>
            </a:r>
            <a:r>
              <a:rPr sz="1000" b="1">
                <a:latin typeface="Arial"/>
                <a:cs typeface="Arial"/>
              </a:rPr>
              <a:t>Approve</a:t>
            </a:r>
            <a:r>
              <a:rPr sz="1000" b="1" spc="10">
                <a:latin typeface="Arial"/>
                <a:cs typeface="Arial"/>
              </a:rPr>
              <a:t> </a:t>
            </a:r>
            <a:r>
              <a:rPr sz="1000" b="1" spc="-25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240665" marR="5080">
              <a:lnSpc>
                <a:spcPct val="100000"/>
              </a:lnSpc>
            </a:pPr>
            <a:r>
              <a:rPr sz="1000" b="1">
                <a:latin typeface="Arial"/>
                <a:cs typeface="Arial"/>
              </a:rPr>
              <a:t>support:</a:t>
            </a:r>
            <a:r>
              <a:rPr sz="1000" b="1" spc="-4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bundle</a:t>
            </a:r>
            <a:r>
              <a:rPr sz="1000" spc="-5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principle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and </a:t>
            </a:r>
            <a:r>
              <a:rPr sz="1000">
                <a:latin typeface="Arial"/>
                <a:cs typeface="Arial"/>
              </a:rPr>
              <a:t>prioritisation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of</a:t>
            </a:r>
            <a:r>
              <a:rPr sz="1000" spc="-7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pathways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for </a:t>
            </a:r>
            <a:r>
              <a:rPr sz="1000">
                <a:latin typeface="Arial"/>
                <a:cs typeface="Arial"/>
              </a:rPr>
              <a:t>sector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entry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roles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562" y="306070"/>
            <a:ext cx="2634608" cy="640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3018" y="241914"/>
            <a:ext cx="52451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25">
                <a:latin typeface="Arial"/>
                <a:cs typeface="Arial"/>
              </a:rPr>
              <a:t>2025-</a:t>
            </a:r>
            <a:r>
              <a:rPr sz="2400" b="1">
                <a:latin typeface="Arial"/>
                <a:cs typeface="Arial"/>
              </a:rPr>
              <a:t>2026</a:t>
            </a:r>
            <a:r>
              <a:rPr sz="2400" b="1" spc="-1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Skills</a:t>
            </a:r>
            <a:r>
              <a:rPr sz="2400" b="1" spc="-6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Strategy</a:t>
            </a:r>
            <a:r>
              <a:rPr sz="2400" b="1" spc="-4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Outcomes </a:t>
            </a:r>
            <a:r>
              <a:rPr sz="2400" b="1">
                <a:latin typeface="Arial"/>
                <a:cs typeface="Arial"/>
              </a:rPr>
              <a:t>(From</a:t>
            </a:r>
            <a:r>
              <a:rPr sz="2400" b="1" spc="-90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December</a:t>
            </a:r>
            <a:r>
              <a:rPr sz="2400" b="1" spc="-5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2025)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309" y="992136"/>
            <a:ext cx="2104390" cy="3992245"/>
          </a:xfrm>
          <a:custGeom>
            <a:avLst/>
            <a:gdLst/>
            <a:ahLst/>
            <a:cxnLst/>
            <a:rect l="l" t="t" r="r" b="b"/>
            <a:pathLst>
              <a:path w="2104390" h="3992245">
                <a:moveTo>
                  <a:pt x="2104351" y="0"/>
                </a:moveTo>
                <a:lnTo>
                  <a:pt x="0" y="0"/>
                </a:lnTo>
                <a:lnTo>
                  <a:pt x="0" y="3992079"/>
                </a:lnTo>
                <a:lnTo>
                  <a:pt x="2104351" y="3992079"/>
                </a:lnTo>
                <a:lnTo>
                  <a:pt x="2104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7462" y="1019054"/>
            <a:ext cx="18199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1435" algn="just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Ongoing</a:t>
            </a:r>
            <a:r>
              <a:rPr sz="1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analysis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of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7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demand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mitigate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risk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through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timely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interventions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050" y="2439423"/>
            <a:ext cx="19081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760" marR="5080" indent="-226695">
              <a:lnSpc>
                <a:spcPct val="100000"/>
              </a:lnSpc>
              <a:spcBef>
                <a:spcPts val="95"/>
              </a:spcBef>
              <a:buClr>
                <a:srgbClr val="525553"/>
              </a:buClr>
              <a:buAutoNum type="alphaLcPeriod"/>
              <a:tabLst>
                <a:tab pos="240665" algn="l"/>
              </a:tabLst>
            </a:pPr>
            <a:r>
              <a:rPr sz="1000" b="1">
                <a:latin typeface="Arial"/>
                <a:cs typeface="Arial"/>
              </a:rPr>
              <a:t>Inform:</a:t>
            </a:r>
            <a:r>
              <a:rPr sz="1000" b="1" spc="-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review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of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how</a:t>
            </a:r>
            <a:r>
              <a:rPr sz="1000" spc="-25">
                <a:latin typeface="Arial"/>
                <a:cs typeface="Arial"/>
              </a:rPr>
              <a:t> the 	</a:t>
            </a:r>
            <a:r>
              <a:rPr sz="1000">
                <a:latin typeface="Arial"/>
                <a:cs typeface="Arial"/>
              </a:rPr>
              <a:t>sector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is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progressing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in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20">
                <a:latin typeface="Arial"/>
                <a:cs typeface="Arial"/>
              </a:rPr>
              <a:t>terms 	</a:t>
            </a:r>
            <a:r>
              <a:rPr sz="1000">
                <a:latin typeface="Arial"/>
                <a:cs typeface="Arial"/>
              </a:rPr>
              <a:t>of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improving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its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resilience 	</a:t>
            </a:r>
            <a:r>
              <a:rPr sz="1000">
                <a:latin typeface="Arial"/>
                <a:cs typeface="Arial"/>
              </a:rPr>
              <a:t>against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skills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labour 	</a:t>
            </a:r>
            <a:r>
              <a:rPr sz="1000">
                <a:latin typeface="Arial"/>
                <a:cs typeface="Arial"/>
              </a:rPr>
              <a:t>market</a:t>
            </a:r>
            <a:r>
              <a:rPr sz="1000" spc="-5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pressures,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including 	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full</a:t>
            </a:r>
            <a:r>
              <a:rPr sz="1000" spc="-1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range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of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ED&amp;I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factors.</a:t>
            </a:r>
            <a:endParaRPr sz="1000">
              <a:latin typeface="Arial"/>
              <a:cs typeface="Arial"/>
            </a:endParaRPr>
          </a:p>
          <a:p>
            <a:pPr marL="238760" marR="85090" indent="-226695">
              <a:lnSpc>
                <a:spcPct val="100000"/>
              </a:lnSpc>
              <a:buAutoNum type="alphaLcPeriod"/>
              <a:tabLst>
                <a:tab pos="240665" algn="l"/>
              </a:tabLst>
            </a:pPr>
            <a:r>
              <a:rPr sz="1000" b="1">
                <a:latin typeface="Arial"/>
                <a:cs typeface="Arial"/>
              </a:rPr>
              <a:t>Inform</a:t>
            </a:r>
            <a:r>
              <a:rPr sz="1000">
                <a:latin typeface="Arial"/>
                <a:cs typeface="Arial"/>
              </a:rPr>
              <a:t>: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annual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review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of 	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progress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impact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of 	</a:t>
            </a:r>
            <a:r>
              <a:rPr sz="1000">
                <a:latin typeface="Arial"/>
                <a:cs typeface="Arial"/>
              </a:rPr>
              <a:t>Skills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Strategy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in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delivering 	</a:t>
            </a:r>
            <a:r>
              <a:rPr sz="1000">
                <a:latin typeface="Arial"/>
                <a:cs typeface="Arial"/>
              </a:rPr>
              <a:t>against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its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vision.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47810" y="985774"/>
            <a:ext cx="2165985" cy="4008120"/>
            <a:chOff x="2347810" y="985774"/>
            <a:chExt cx="2165985" cy="4008120"/>
          </a:xfrm>
        </p:grpSpPr>
        <p:sp>
          <p:nvSpPr>
            <p:cNvPr id="9" name="object 9"/>
            <p:cNvSpPr/>
            <p:nvPr/>
          </p:nvSpPr>
          <p:spPr>
            <a:xfrm>
              <a:off x="2354160" y="992124"/>
              <a:ext cx="2153285" cy="3995420"/>
            </a:xfrm>
            <a:custGeom>
              <a:avLst/>
              <a:gdLst/>
              <a:ahLst/>
              <a:cxnLst/>
              <a:rect l="l" t="t" r="r" b="b"/>
              <a:pathLst>
                <a:path w="2153285" h="3995420">
                  <a:moveTo>
                    <a:pt x="2152776" y="0"/>
                  </a:moveTo>
                  <a:lnTo>
                    <a:pt x="0" y="0"/>
                  </a:lnTo>
                  <a:lnTo>
                    <a:pt x="0" y="3995254"/>
                  </a:lnTo>
                  <a:lnTo>
                    <a:pt x="2152776" y="3995254"/>
                  </a:lnTo>
                  <a:lnTo>
                    <a:pt x="2152776" y="0"/>
                  </a:lnTo>
                  <a:close/>
                </a:path>
              </a:pathLst>
            </a:custGeom>
            <a:solidFill>
              <a:srgbClr val="A7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54160" y="992124"/>
              <a:ext cx="2153285" cy="3995420"/>
            </a:xfrm>
            <a:custGeom>
              <a:avLst/>
              <a:gdLst/>
              <a:ahLst/>
              <a:cxnLst/>
              <a:rect l="l" t="t" r="r" b="b"/>
              <a:pathLst>
                <a:path w="2153285" h="3995420">
                  <a:moveTo>
                    <a:pt x="0" y="0"/>
                  </a:moveTo>
                  <a:lnTo>
                    <a:pt x="2152776" y="0"/>
                  </a:lnTo>
                  <a:lnTo>
                    <a:pt x="2152776" y="3995254"/>
                  </a:lnTo>
                  <a:lnTo>
                    <a:pt x="0" y="399525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90807" y="1019054"/>
            <a:ext cx="1878964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Attract</a:t>
            </a:r>
            <a:r>
              <a:rPr sz="1400" b="1" spc="-2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recruit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the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needed</a:t>
            </a:r>
            <a:r>
              <a:rPr sz="14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meet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sector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demand,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enable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net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zero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support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sustainable environment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2895" y="2408942"/>
            <a:ext cx="1926589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760" marR="72390" indent="-226695">
              <a:lnSpc>
                <a:spcPct val="100000"/>
              </a:lnSpc>
              <a:spcBef>
                <a:spcPts val="95"/>
              </a:spcBef>
              <a:buClr>
                <a:srgbClr val="525553"/>
              </a:buClr>
              <a:buAutoNum type="alphaLcPeriod"/>
              <a:tabLst>
                <a:tab pos="240665" algn="l"/>
              </a:tabLst>
            </a:pPr>
            <a:r>
              <a:rPr sz="1000" b="1">
                <a:latin typeface="Arial"/>
                <a:cs typeface="Arial"/>
              </a:rPr>
              <a:t>Support</a:t>
            </a:r>
            <a:r>
              <a:rPr sz="1000">
                <a:latin typeface="Arial"/>
                <a:cs typeface="Arial"/>
              </a:rPr>
              <a:t>: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Job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descriptions 	</a:t>
            </a:r>
            <a:r>
              <a:rPr sz="1000">
                <a:latin typeface="Arial"/>
                <a:cs typeface="Arial"/>
              </a:rPr>
              <a:t>against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personas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and 	</a:t>
            </a:r>
            <a:r>
              <a:rPr sz="1000">
                <a:latin typeface="Arial"/>
                <a:cs typeface="Arial"/>
              </a:rPr>
              <a:t>language</a:t>
            </a:r>
            <a:r>
              <a:rPr sz="1000" spc="-5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written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to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attract 	</a:t>
            </a:r>
            <a:r>
              <a:rPr sz="1000">
                <a:latin typeface="Arial"/>
                <a:cs typeface="Arial"/>
              </a:rPr>
              <a:t>widest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pool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possible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–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adopt 	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‘who</a:t>
            </a:r>
            <a:r>
              <a:rPr sz="1000" spc="-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will</a:t>
            </a:r>
            <a:r>
              <a:rPr sz="1000" spc="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not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attract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 spc="-20">
                <a:latin typeface="Arial"/>
                <a:cs typeface="Arial"/>
              </a:rPr>
              <a:t>with 	</a:t>
            </a:r>
            <a:r>
              <a:rPr sz="1000">
                <a:latin typeface="Arial"/>
                <a:cs typeface="Arial"/>
              </a:rPr>
              <a:t>this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document?’</a:t>
            </a:r>
            <a:endParaRPr sz="1000">
              <a:latin typeface="Arial"/>
              <a:cs typeface="Arial"/>
            </a:endParaRPr>
          </a:p>
          <a:p>
            <a:pPr marL="238760" marR="5080" indent="-226695">
              <a:lnSpc>
                <a:spcPct val="100000"/>
              </a:lnSpc>
              <a:buClr>
                <a:srgbClr val="525553"/>
              </a:buClr>
              <a:buAutoNum type="alphaLcPeriod"/>
              <a:tabLst>
                <a:tab pos="240665" algn="l"/>
              </a:tabLst>
            </a:pPr>
            <a:r>
              <a:rPr sz="1000" b="1">
                <a:latin typeface="Arial"/>
                <a:cs typeface="Arial"/>
              </a:rPr>
              <a:t>Support:</a:t>
            </a:r>
            <a:r>
              <a:rPr sz="1000" b="1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5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embedding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of 	</a:t>
            </a:r>
            <a:r>
              <a:rPr sz="1000">
                <a:latin typeface="Arial"/>
                <a:cs typeface="Arial"/>
              </a:rPr>
              <a:t>EUC&amp;J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into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all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membership 	</a:t>
            </a:r>
            <a:r>
              <a:rPr sz="1000">
                <a:latin typeface="Arial"/>
                <a:cs typeface="Arial"/>
              </a:rPr>
              <a:t>benefits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fees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push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all 	</a:t>
            </a:r>
            <a:r>
              <a:rPr sz="1000">
                <a:latin typeface="Arial"/>
                <a:cs typeface="Arial"/>
              </a:rPr>
              <a:t>jobs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to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platform.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6082" y="995299"/>
            <a:ext cx="2091055" cy="3992245"/>
          </a:xfrm>
          <a:prstGeom prst="rect">
            <a:avLst/>
          </a:prstGeom>
          <a:solidFill>
            <a:srgbClr val="A7D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107950" marR="102235" indent="-2540" algn="ctr">
              <a:lnSpc>
                <a:spcPct val="100000"/>
              </a:lnSpc>
              <a:spcBef>
                <a:spcPts val="31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Retention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 sector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workforce</a:t>
            </a:r>
            <a:r>
              <a:rPr sz="14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to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ensure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demand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is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met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productivity supported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400">
              <a:latin typeface="Arial"/>
              <a:cs typeface="Arial"/>
            </a:endParaRPr>
          </a:p>
          <a:p>
            <a:pPr marL="317500" marR="90805" indent="-226695">
              <a:lnSpc>
                <a:spcPct val="100000"/>
              </a:lnSpc>
              <a:buAutoNum type="alphaLcPeriod"/>
              <a:tabLst>
                <a:tab pos="319405" algn="l"/>
              </a:tabLst>
            </a:pPr>
            <a:r>
              <a:rPr sz="1000" b="1">
                <a:latin typeface="Arial"/>
                <a:cs typeface="Arial"/>
              </a:rPr>
              <a:t>Support:</a:t>
            </a:r>
            <a:r>
              <a:rPr sz="1000" b="1" spc="-1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Adopt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candidate 	</a:t>
            </a:r>
            <a:r>
              <a:rPr sz="1000">
                <a:latin typeface="Arial"/>
                <a:cs typeface="Arial"/>
              </a:rPr>
              <a:t>care</a:t>
            </a:r>
            <a:r>
              <a:rPr sz="1000" spc="-4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charter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across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sector 	</a:t>
            </a:r>
            <a:r>
              <a:rPr sz="1000">
                <a:latin typeface="Arial"/>
                <a:cs typeface="Arial"/>
              </a:rPr>
              <a:t>to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improve</a:t>
            </a:r>
            <a:r>
              <a:rPr sz="1000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individual's 	</a:t>
            </a:r>
            <a:r>
              <a:rPr sz="1000">
                <a:latin typeface="Arial"/>
                <a:cs typeface="Arial"/>
              </a:rPr>
              <a:t>experience</a:t>
            </a:r>
            <a:r>
              <a:rPr sz="1000" spc="-5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through 	recruitment.</a:t>
            </a:r>
            <a:endParaRPr sz="1000">
              <a:latin typeface="Arial"/>
              <a:cs typeface="Arial"/>
            </a:endParaRPr>
          </a:p>
          <a:p>
            <a:pPr marL="317500" marR="124460" indent="-226695">
              <a:lnSpc>
                <a:spcPct val="100000"/>
              </a:lnSpc>
              <a:buAutoNum type="alphaLcPeriod"/>
              <a:tabLst>
                <a:tab pos="319405" algn="l"/>
              </a:tabLst>
            </a:pPr>
            <a:r>
              <a:rPr sz="1000" b="1">
                <a:latin typeface="Arial"/>
                <a:cs typeface="Arial"/>
              </a:rPr>
              <a:t>Support:</a:t>
            </a:r>
            <a:r>
              <a:rPr sz="1000" b="1" spc="-3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Reporting</a:t>
            </a:r>
            <a:r>
              <a:rPr sz="1000" spc="-5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of 	</a:t>
            </a:r>
            <a:r>
              <a:rPr sz="1000" spc="-10">
                <a:latin typeface="Arial"/>
                <a:cs typeface="Arial"/>
              </a:rPr>
              <a:t>disability/ethnicity</a:t>
            </a:r>
            <a:r>
              <a:rPr sz="1000" spc="5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pay,</a:t>
            </a:r>
            <a:r>
              <a:rPr sz="1000" spc="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a </a:t>
            </a:r>
            <a:r>
              <a:rPr sz="1000" spc="-20">
                <a:latin typeface="Arial"/>
                <a:cs typeface="Arial"/>
              </a:rPr>
              <a:t>year 	</a:t>
            </a:r>
            <a:r>
              <a:rPr sz="1000">
                <a:latin typeface="Arial"/>
                <a:cs typeface="Arial"/>
              </a:rPr>
              <a:t>earlier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than</a:t>
            </a:r>
            <a:r>
              <a:rPr sz="1000" spc="-5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government 	requires.</a:t>
            </a:r>
            <a:endParaRPr sz="1000">
              <a:latin typeface="Arial"/>
              <a:cs typeface="Arial"/>
            </a:endParaRPr>
          </a:p>
          <a:p>
            <a:pPr marL="317500" marR="193040" indent="-226695">
              <a:lnSpc>
                <a:spcPct val="100000"/>
              </a:lnSpc>
              <a:buClr>
                <a:srgbClr val="525553"/>
              </a:buClr>
              <a:buAutoNum type="alphaLcPeriod"/>
              <a:tabLst>
                <a:tab pos="319405" algn="l"/>
              </a:tabLst>
            </a:pPr>
            <a:r>
              <a:rPr sz="1000" b="1">
                <a:latin typeface="Arial"/>
                <a:cs typeface="Arial"/>
              </a:rPr>
              <a:t>Support:</a:t>
            </a:r>
            <a:r>
              <a:rPr sz="1000" b="1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Establish</a:t>
            </a:r>
            <a:r>
              <a:rPr sz="1000" spc="-4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platform 	</a:t>
            </a:r>
            <a:r>
              <a:rPr sz="1000">
                <a:latin typeface="Arial"/>
                <a:cs typeface="Arial"/>
              </a:rPr>
              <a:t>to</a:t>
            </a:r>
            <a:r>
              <a:rPr sz="1000" spc="-2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share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good</a:t>
            </a:r>
            <a:r>
              <a:rPr sz="1000" spc="-2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practice.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83455" y="985774"/>
            <a:ext cx="2117090" cy="4001135"/>
            <a:chOff x="4583455" y="985774"/>
            <a:chExt cx="2117090" cy="4001135"/>
          </a:xfrm>
        </p:grpSpPr>
        <p:sp>
          <p:nvSpPr>
            <p:cNvPr id="15" name="object 15"/>
            <p:cNvSpPr/>
            <p:nvPr/>
          </p:nvSpPr>
          <p:spPr>
            <a:xfrm>
              <a:off x="4589805" y="992124"/>
              <a:ext cx="2104390" cy="3988435"/>
            </a:xfrm>
            <a:custGeom>
              <a:avLst/>
              <a:gdLst/>
              <a:ahLst/>
              <a:cxnLst/>
              <a:rect l="l" t="t" r="r" b="b"/>
              <a:pathLst>
                <a:path w="2104390" h="3988435">
                  <a:moveTo>
                    <a:pt x="2104351" y="0"/>
                  </a:moveTo>
                  <a:lnTo>
                    <a:pt x="0" y="0"/>
                  </a:lnTo>
                  <a:lnTo>
                    <a:pt x="0" y="3987850"/>
                  </a:lnTo>
                  <a:lnTo>
                    <a:pt x="2104351" y="3987850"/>
                  </a:lnTo>
                  <a:lnTo>
                    <a:pt x="2104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89805" y="992124"/>
              <a:ext cx="2104390" cy="3988435"/>
            </a:xfrm>
            <a:custGeom>
              <a:avLst/>
              <a:gdLst/>
              <a:ahLst/>
              <a:cxnLst/>
              <a:rect l="l" t="t" r="r" b="b"/>
              <a:pathLst>
                <a:path w="2104390" h="3988435">
                  <a:moveTo>
                    <a:pt x="0" y="0"/>
                  </a:moveTo>
                  <a:lnTo>
                    <a:pt x="2104351" y="0"/>
                  </a:lnTo>
                  <a:lnTo>
                    <a:pt x="2104351" y="3987850"/>
                  </a:lnTo>
                  <a:lnTo>
                    <a:pt x="0" y="39878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68555" y="1019054"/>
            <a:ext cx="194627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26034" indent="-1905"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Develop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deploy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002E6C"/>
                </a:solidFill>
                <a:latin typeface="Arial"/>
                <a:cs typeface="Arial"/>
              </a:rPr>
              <a:t>a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safe,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skilled</a:t>
            </a:r>
            <a:r>
              <a:rPr sz="14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and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sustainable</a:t>
            </a:r>
            <a:r>
              <a:rPr sz="1400" b="1" spc="-10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workforce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that</a:t>
            </a:r>
            <a:r>
              <a:rPr sz="14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meets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2E6C"/>
                </a:solidFill>
                <a:latin typeface="Arial"/>
                <a:cs typeface="Arial"/>
              </a:rPr>
              <a:t>current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1400" b="1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future</a:t>
            </a:r>
            <a:r>
              <a:rPr sz="14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14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1400" b="1" spc="-20">
                <a:solidFill>
                  <a:srgbClr val="002E6C"/>
                </a:solidFill>
                <a:latin typeface="Arial"/>
                <a:cs typeface="Arial"/>
              </a:rPr>
              <a:t>needs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8546" y="2386082"/>
            <a:ext cx="189103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760" marR="151130" indent="-226695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240665" algn="l"/>
              </a:tabLst>
            </a:pPr>
            <a:r>
              <a:rPr sz="1000" b="1">
                <a:latin typeface="Arial"/>
                <a:cs typeface="Arial"/>
              </a:rPr>
              <a:t>Approve:</a:t>
            </a:r>
            <a:r>
              <a:rPr sz="1000" b="1" spc="-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6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sequencing 	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10">
                <a:latin typeface="Arial"/>
                <a:cs typeface="Arial"/>
              </a:rPr>
              <a:t> prioritisation</a:t>
            </a:r>
            <a:r>
              <a:rPr sz="1000" spc="30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of 	</a:t>
            </a:r>
            <a:r>
              <a:rPr sz="1000" spc="-10">
                <a:latin typeface="Arial"/>
                <a:cs typeface="Arial"/>
              </a:rPr>
              <a:t>occupational</a:t>
            </a:r>
            <a:r>
              <a:rPr sz="1000" spc="5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mapping.</a:t>
            </a:r>
            <a:endParaRPr sz="1000">
              <a:latin typeface="Arial"/>
              <a:cs typeface="Arial"/>
            </a:endParaRPr>
          </a:p>
          <a:p>
            <a:pPr marL="238760" marR="151130" indent="-226695">
              <a:lnSpc>
                <a:spcPct val="100000"/>
              </a:lnSpc>
              <a:buAutoNum type="alphaLcPeriod"/>
              <a:tabLst>
                <a:tab pos="240665" algn="l"/>
              </a:tabLst>
            </a:pPr>
            <a:r>
              <a:rPr sz="1000" b="1">
                <a:latin typeface="Arial"/>
                <a:cs typeface="Arial"/>
              </a:rPr>
              <a:t>Approve:</a:t>
            </a:r>
            <a:r>
              <a:rPr sz="1000" b="1" spc="-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6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sequencing 	</a:t>
            </a:r>
            <a:r>
              <a:rPr sz="1000">
                <a:latin typeface="Arial"/>
                <a:cs typeface="Arial"/>
              </a:rPr>
              <a:t>and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prioritisation</a:t>
            </a:r>
            <a:r>
              <a:rPr sz="1000" spc="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of </a:t>
            </a:r>
            <a:r>
              <a:rPr sz="1000" spc="-25">
                <a:latin typeface="Arial"/>
                <a:cs typeface="Arial"/>
              </a:rPr>
              <a:t>new 	</a:t>
            </a:r>
            <a:r>
              <a:rPr sz="1000" spc="-10">
                <a:latin typeface="Arial"/>
                <a:cs typeface="Arial"/>
              </a:rPr>
              <a:t>apprenticeships</a:t>
            </a:r>
            <a:r>
              <a:rPr sz="1000" spc="75">
                <a:latin typeface="Arial"/>
                <a:cs typeface="Arial"/>
              </a:rPr>
              <a:t> </a:t>
            </a:r>
            <a:r>
              <a:rPr sz="1000" spc="-25">
                <a:latin typeface="Arial"/>
                <a:cs typeface="Arial"/>
              </a:rPr>
              <a:t>and 	</a:t>
            </a:r>
            <a:r>
              <a:rPr sz="1000" spc="-10">
                <a:latin typeface="Arial"/>
                <a:cs typeface="Arial"/>
              </a:rPr>
              <a:t>qualifications.</a:t>
            </a:r>
            <a:endParaRPr sz="1000">
              <a:latin typeface="Arial"/>
              <a:cs typeface="Arial"/>
            </a:endParaRPr>
          </a:p>
          <a:p>
            <a:pPr marL="238760" marR="5080" indent="-226695">
              <a:lnSpc>
                <a:spcPct val="100000"/>
              </a:lnSpc>
              <a:buAutoNum type="alphaLcPeriod"/>
              <a:tabLst>
                <a:tab pos="240665" algn="l"/>
              </a:tabLst>
            </a:pPr>
            <a:r>
              <a:rPr sz="1000" b="1">
                <a:latin typeface="Arial"/>
                <a:cs typeface="Arial"/>
              </a:rPr>
              <a:t>Approve:</a:t>
            </a:r>
            <a:r>
              <a:rPr sz="1000" b="1" spc="25">
                <a:latin typeface="Arial"/>
                <a:cs typeface="Arial"/>
              </a:rPr>
              <a:t> </a:t>
            </a:r>
            <a:r>
              <a:rPr sz="1000">
                <a:latin typeface="Arial"/>
                <a:cs typeface="Arial"/>
              </a:rPr>
              <a:t>The</a:t>
            </a:r>
            <a:r>
              <a:rPr sz="1000" spc="-30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introduction </a:t>
            </a:r>
            <a:r>
              <a:rPr sz="1000" spc="-35">
                <a:latin typeface="Arial"/>
                <a:cs typeface="Arial"/>
              </a:rPr>
              <a:t>of 	</a:t>
            </a:r>
            <a:r>
              <a:rPr sz="1000">
                <a:latin typeface="Arial"/>
                <a:cs typeface="Arial"/>
              </a:rPr>
              <a:t>new</a:t>
            </a:r>
            <a:r>
              <a:rPr sz="1000" spc="-15">
                <a:latin typeface="Arial"/>
                <a:cs typeface="Arial"/>
              </a:rPr>
              <a:t> </a:t>
            </a:r>
            <a:r>
              <a:rPr sz="1000" spc="-10">
                <a:latin typeface="Arial"/>
                <a:cs typeface="Arial"/>
              </a:rPr>
              <a:t>schemes.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4962" y="674828"/>
            <a:ext cx="3899037" cy="41769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Your</a:t>
            </a:r>
            <a:r>
              <a:rPr sz="2400" b="1" spc="-1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approvals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5956" y="4767886"/>
            <a:ext cx="1384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25">
                <a:solidFill>
                  <a:srgbClr val="525553"/>
                </a:solidFill>
                <a:latin typeface="Arial"/>
                <a:cs typeface="Arial"/>
              </a:rPr>
              <a:t>56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791" y="1105080"/>
            <a:ext cx="5220335" cy="3112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401320" indent="-191135">
              <a:lnSpc>
                <a:spcPct val="100000"/>
              </a:lnSpc>
              <a:spcBef>
                <a:spcPts val="9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600">
                <a:latin typeface="Arial"/>
                <a:cs typeface="Arial"/>
              </a:rPr>
              <a:t>Are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there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any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glaring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omissions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from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what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we</a:t>
            </a:r>
            <a:r>
              <a:rPr sz="1600" spc="-20">
                <a:latin typeface="Arial"/>
                <a:cs typeface="Arial"/>
              </a:rPr>
              <a:t> have </a:t>
            </a:r>
            <a:r>
              <a:rPr sz="1600">
                <a:latin typeface="Arial"/>
                <a:cs typeface="Arial"/>
              </a:rPr>
              <a:t>presented</a:t>
            </a:r>
            <a:r>
              <a:rPr sz="1600" spc="-8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today?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75"/>
              </a:spcBef>
              <a:buClr>
                <a:srgbClr val="00B82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03200" marR="371475" indent="-191135">
              <a:lnSpc>
                <a:spcPct val="100000"/>
              </a:lnSpc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600">
                <a:latin typeface="Arial"/>
                <a:cs typeface="Arial"/>
              </a:rPr>
              <a:t>EUSP</a:t>
            </a:r>
            <a:r>
              <a:rPr sz="1600" spc="-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Members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are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asked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to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continue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their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support </a:t>
            </a:r>
            <a:r>
              <a:rPr sz="1600">
                <a:latin typeface="Arial"/>
                <a:cs typeface="Arial"/>
              </a:rPr>
              <a:t>going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forward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to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develop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strategy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ahead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of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the </a:t>
            </a:r>
            <a:r>
              <a:rPr sz="1600">
                <a:latin typeface="Arial"/>
                <a:cs typeface="Arial"/>
              </a:rPr>
              <a:t>launch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at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this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year’s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conference.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75"/>
              </a:spcBef>
              <a:buClr>
                <a:srgbClr val="00B82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03200" marR="5080" indent="-191135">
              <a:lnSpc>
                <a:spcPct val="100000"/>
              </a:lnSpc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600">
                <a:latin typeface="Arial"/>
                <a:cs typeface="Arial"/>
              </a:rPr>
              <a:t>We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are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seeking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endorsement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statements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from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CEO </a:t>
            </a:r>
            <a:r>
              <a:rPr sz="1600">
                <a:latin typeface="Arial"/>
                <a:cs typeface="Arial"/>
              </a:rPr>
              <a:t>Council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to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be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included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throughout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document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and</a:t>
            </a:r>
            <a:r>
              <a:rPr sz="1600" spc="5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will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be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coming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to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you over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next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3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months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prior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to </a:t>
            </a:r>
            <a:r>
              <a:rPr sz="1600">
                <a:latin typeface="Arial"/>
                <a:cs typeface="Arial"/>
              </a:rPr>
              <a:t>publishing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–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please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support.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0160" y="306990"/>
            <a:ext cx="2049143" cy="4978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975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Daytime</a:t>
            </a:r>
            <a:r>
              <a:rPr sz="2400" b="1" spc="-10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Conference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1" y="1298356"/>
            <a:ext cx="7754620" cy="2937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400">
                <a:latin typeface="Arial"/>
                <a:cs typeface="Arial"/>
              </a:rPr>
              <a:t>Keynote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Speaker;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Rt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Hon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Baroness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Jacqui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Smith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Minister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Skills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Minister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for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Women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and </a:t>
            </a:r>
            <a:r>
              <a:rPr sz="1400" spc="-10">
                <a:latin typeface="Arial"/>
                <a:cs typeface="Arial"/>
              </a:rPr>
              <a:t>Equalities.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400">
                <a:latin typeface="Arial"/>
                <a:cs typeface="Arial"/>
              </a:rPr>
              <a:t>Daytime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conference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agenda</a:t>
            </a:r>
            <a:r>
              <a:rPr sz="1400" spc="-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topics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include;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Clr>
                <a:srgbClr val="00B82E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350">
                <a:latin typeface="Arial"/>
                <a:cs typeface="Arial"/>
              </a:rPr>
              <a:t>Launch</a:t>
            </a:r>
            <a:r>
              <a:rPr sz="1350" spc="-5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of</a:t>
            </a:r>
            <a:r>
              <a:rPr sz="1350" spc="-1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the</a:t>
            </a:r>
            <a:r>
              <a:rPr sz="1350" spc="-2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2025-2030</a:t>
            </a:r>
            <a:r>
              <a:rPr sz="1350" spc="-5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Energy</a:t>
            </a:r>
            <a:r>
              <a:rPr sz="1350" spc="-3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&amp;</a:t>
            </a:r>
            <a:r>
              <a:rPr sz="1350" spc="-1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Utility</a:t>
            </a:r>
            <a:r>
              <a:rPr sz="1350" spc="-1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Skills</a:t>
            </a:r>
            <a:r>
              <a:rPr sz="1350" spc="-15">
                <a:latin typeface="Arial"/>
                <a:cs typeface="Arial"/>
              </a:rPr>
              <a:t> </a:t>
            </a:r>
            <a:r>
              <a:rPr sz="1350" spc="-10">
                <a:latin typeface="Arial"/>
                <a:cs typeface="Arial"/>
              </a:rPr>
              <a:t>Strategy</a:t>
            </a:r>
            <a:endParaRPr sz="135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409"/>
              </a:spcBef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350" spc="-10">
                <a:latin typeface="Arial"/>
                <a:cs typeface="Arial"/>
              </a:rPr>
              <a:t>Sector</a:t>
            </a:r>
            <a:r>
              <a:rPr sz="1350" spc="-9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Attraction</a:t>
            </a:r>
            <a:r>
              <a:rPr sz="1350" spc="-1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&amp;</a:t>
            </a:r>
            <a:r>
              <a:rPr sz="1350" spc="15">
                <a:latin typeface="Arial"/>
                <a:cs typeface="Arial"/>
              </a:rPr>
              <a:t> </a:t>
            </a:r>
            <a:r>
              <a:rPr sz="1350" spc="-10">
                <a:latin typeface="Arial"/>
                <a:cs typeface="Arial"/>
              </a:rPr>
              <a:t>Retention</a:t>
            </a:r>
            <a:endParaRPr sz="135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350" spc="-10">
                <a:latin typeface="Arial"/>
                <a:cs typeface="Arial"/>
              </a:rPr>
              <a:t>Apprenticeships:</a:t>
            </a:r>
            <a:r>
              <a:rPr sz="1350" spc="-3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Future</a:t>
            </a:r>
            <a:r>
              <a:rPr sz="1350" spc="-20">
                <a:latin typeface="Arial"/>
                <a:cs typeface="Arial"/>
              </a:rPr>
              <a:t> </a:t>
            </a:r>
            <a:r>
              <a:rPr sz="1350" spc="-25">
                <a:latin typeface="Arial"/>
                <a:cs typeface="Arial"/>
              </a:rPr>
              <a:t>Talent</a:t>
            </a:r>
            <a:r>
              <a:rPr sz="1350" spc="-1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for</a:t>
            </a:r>
            <a:r>
              <a:rPr sz="1350" spc="2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our</a:t>
            </a:r>
            <a:r>
              <a:rPr sz="1350" spc="-5">
                <a:latin typeface="Arial"/>
                <a:cs typeface="Arial"/>
              </a:rPr>
              <a:t> </a:t>
            </a:r>
            <a:r>
              <a:rPr sz="1350" spc="-10">
                <a:latin typeface="Arial"/>
                <a:cs typeface="Arial"/>
              </a:rPr>
              <a:t>sector</a:t>
            </a:r>
            <a:endParaRPr sz="135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350">
                <a:latin typeface="Arial"/>
                <a:cs typeface="Arial"/>
              </a:rPr>
              <a:t>Leading</a:t>
            </a:r>
            <a:r>
              <a:rPr sz="1350" spc="-5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a</a:t>
            </a:r>
            <a:r>
              <a:rPr sz="1350" spc="-1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Sustainable</a:t>
            </a:r>
            <a:r>
              <a:rPr sz="1350" spc="-70">
                <a:latin typeface="Arial"/>
                <a:cs typeface="Arial"/>
              </a:rPr>
              <a:t> </a:t>
            </a:r>
            <a:r>
              <a:rPr sz="1350" spc="-10">
                <a:latin typeface="Arial"/>
                <a:cs typeface="Arial"/>
              </a:rPr>
              <a:t>Tomorrow</a:t>
            </a:r>
            <a:endParaRPr sz="135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409"/>
              </a:spcBef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350">
                <a:latin typeface="Arial"/>
                <a:cs typeface="Arial"/>
              </a:rPr>
              <a:t>Enabling</a:t>
            </a:r>
            <a:r>
              <a:rPr sz="1350" spc="-5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an</a:t>
            </a:r>
            <a:r>
              <a:rPr sz="1350" spc="-4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Effective</a:t>
            </a:r>
            <a:r>
              <a:rPr sz="1350" spc="-3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Skills</a:t>
            </a:r>
            <a:r>
              <a:rPr sz="1350" spc="-30">
                <a:latin typeface="Arial"/>
                <a:cs typeface="Arial"/>
              </a:rPr>
              <a:t> </a:t>
            </a:r>
            <a:r>
              <a:rPr sz="1350" spc="-10">
                <a:latin typeface="Arial"/>
                <a:cs typeface="Arial"/>
              </a:rPr>
              <a:t>System</a:t>
            </a:r>
            <a:endParaRPr sz="1350">
              <a:latin typeface="Arial"/>
              <a:cs typeface="Arial"/>
            </a:endParaRPr>
          </a:p>
          <a:p>
            <a:pPr marL="583565" lvl="1" indent="-189865">
              <a:lnSpc>
                <a:spcPct val="100000"/>
              </a:lnSpc>
              <a:spcBef>
                <a:spcPts val="395"/>
              </a:spcBef>
              <a:buClr>
                <a:srgbClr val="00B82E"/>
              </a:buClr>
              <a:buChar char="•"/>
              <a:tabLst>
                <a:tab pos="583565" algn="l"/>
              </a:tabLst>
            </a:pPr>
            <a:r>
              <a:rPr sz="1350" spc="-10">
                <a:latin typeface="Arial"/>
                <a:cs typeface="Arial"/>
              </a:rPr>
              <a:t>AI-</a:t>
            </a:r>
            <a:r>
              <a:rPr sz="1350">
                <a:latin typeface="Arial"/>
                <a:cs typeface="Arial"/>
              </a:rPr>
              <a:t>Driven</a:t>
            </a:r>
            <a:r>
              <a:rPr sz="1350" spc="-50">
                <a:latin typeface="Arial"/>
                <a:cs typeface="Arial"/>
              </a:rPr>
              <a:t> </a:t>
            </a:r>
            <a:r>
              <a:rPr sz="1350" spc="-10">
                <a:latin typeface="Arial"/>
                <a:cs typeface="Arial"/>
              </a:rPr>
              <a:t>Transformation:</a:t>
            </a:r>
            <a:r>
              <a:rPr sz="1350" spc="-12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A</a:t>
            </a:r>
            <a:r>
              <a:rPr sz="1350" spc="-8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Case</a:t>
            </a:r>
            <a:r>
              <a:rPr sz="1350" spc="-3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Study</a:t>
            </a:r>
            <a:r>
              <a:rPr sz="1350" spc="-10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in</a:t>
            </a:r>
            <a:r>
              <a:rPr sz="1350" spc="-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Innovation</a:t>
            </a:r>
            <a:r>
              <a:rPr sz="1350" spc="-15">
                <a:latin typeface="Arial"/>
                <a:cs typeface="Arial"/>
              </a:rPr>
              <a:t> </a:t>
            </a:r>
            <a:r>
              <a:rPr sz="1350">
                <a:latin typeface="Arial"/>
                <a:cs typeface="Arial"/>
              </a:rPr>
              <a:t>and</a:t>
            </a:r>
            <a:r>
              <a:rPr sz="1350" spc="-25">
                <a:latin typeface="Arial"/>
                <a:cs typeface="Arial"/>
              </a:rPr>
              <a:t> </a:t>
            </a:r>
            <a:r>
              <a:rPr sz="1350" spc="-10">
                <a:latin typeface="Arial"/>
                <a:cs typeface="Arial"/>
              </a:rPr>
              <a:t>Growth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3655" y="1813217"/>
            <a:ext cx="2071255" cy="15170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0542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58</a:t>
            </a:fld>
            <a:endParaRPr spc="-25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0160" y="306990"/>
            <a:ext cx="2049143" cy="4978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975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Daytime</a:t>
            </a:r>
            <a:r>
              <a:rPr sz="24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Conference</a:t>
            </a:r>
            <a:r>
              <a:rPr sz="2400" b="1" spc="-6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-</a:t>
            </a:r>
            <a:r>
              <a:rPr sz="2400" b="1" spc="-9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Exhibitors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1" y="1196859"/>
            <a:ext cx="2926080" cy="19151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>
                <a:latin typeface="Arial"/>
                <a:cs typeface="Arial"/>
              </a:rPr>
              <a:t>Exhibitors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include;</a:t>
            </a:r>
            <a:endParaRPr sz="14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805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400" spc="-20">
                <a:latin typeface="Arial"/>
                <a:cs typeface="Arial"/>
              </a:rPr>
              <a:t>EUSR</a:t>
            </a:r>
            <a:endParaRPr sz="14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795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400">
                <a:latin typeface="Arial"/>
                <a:cs typeface="Arial"/>
              </a:rPr>
              <a:t>Department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of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Work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Pensions</a:t>
            </a:r>
            <a:endParaRPr sz="14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800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400">
                <a:latin typeface="Arial"/>
                <a:cs typeface="Arial"/>
              </a:rPr>
              <a:t>HM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Prison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Probation</a:t>
            </a:r>
            <a:r>
              <a:rPr sz="1400" spc="-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Service</a:t>
            </a:r>
            <a:endParaRPr sz="14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805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400">
                <a:latin typeface="Arial"/>
                <a:cs typeface="Arial"/>
              </a:rPr>
              <a:t>Quinns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Training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  <a:p>
            <a:pPr marL="202565" indent="-189865">
              <a:lnSpc>
                <a:spcPct val="100000"/>
              </a:lnSpc>
              <a:spcBef>
                <a:spcPts val="795"/>
              </a:spcBef>
              <a:buClr>
                <a:srgbClr val="00B82E"/>
              </a:buClr>
              <a:buChar char="•"/>
              <a:tabLst>
                <a:tab pos="202565" algn="l"/>
              </a:tabLst>
            </a:pPr>
            <a:r>
              <a:rPr sz="1400">
                <a:latin typeface="Arial"/>
                <a:cs typeface="Arial"/>
              </a:rPr>
              <a:t>Multi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Utility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Skills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&amp;Training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Ltd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8259" y="3652334"/>
            <a:ext cx="1402409" cy="5402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3181" y="3529203"/>
            <a:ext cx="1406483" cy="8442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6007" y="3608438"/>
            <a:ext cx="1461209" cy="6244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269" y="3388601"/>
            <a:ext cx="991082" cy="8442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7822" y="3654837"/>
            <a:ext cx="1760715" cy="59298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0542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59</a:t>
            </a:fld>
            <a:endParaRPr spc="-2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9590"/>
            <a:ext cx="5982970" cy="3894454"/>
          </a:xfrm>
          <a:custGeom>
            <a:avLst/>
            <a:gdLst/>
            <a:ahLst/>
            <a:cxnLst/>
            <a:rect l="l" t="t" r="r" b="b"/>
            <a:pathLst>
              <a:path w="5982970" h="3894454">
                <a:moveTo>
                  <a:pt x="1946351" y="1315707"/>
                </a:moveTo>
                <a:lnTo>
                  <a:pt x="1220889" y="24053"/>
                </a:lnTo>
                <a:lnTo>
                  <a:pt x="900074" y="769200"/>
                </a:lnTo>
                <a:lnTo>
                  <a:pt x="12" y="1102372"/>
                </a:lnTo>
                <a:lnTo>
                  <a:pt x="0" y="1262227"/>
                </a:lnTo>
                <a:lnTo>
                  <a:pt x="1946351" y="1315707"/>
                </a:lnTo>
                <a:close/>
              </a:path>
              <a:path w="5982970" h="3894454">
                <a:moveTo>
                  <a:pt x="2060371" y="2500973"/>
                </a:moveTo>
                <a:lnTo>
                  <a:pt x="12" y="2007247"/>
                </a:lnTo>
                <a:lnTo>
                  <a:pt x="0" y="2275306"/>
                </a:lnTo>
                <a:lnTo>
                  <a:pt x="225247" y="2467051"/>
                </a:lnTo>
                <a:lnTo>
                  <a:pt x="900976" y="3042247"/>
                </a:lnTo>
                <a:lnTo>
                  <a:pt x="1010246" y="3680993"/>
                </a:lnTo>
                <a:lnTo>
                  <a:pt x="1046670" y="3893909"/>
                </a:lnTo>
                <a:lnTo>
                  <a:pt x="1522234" y="3893909"/>
                </a:lnTo>
                <a:lnTo>
                  <a:pt x="2060371" y="2500973"/>
                </a:lnTo>
                <a:close/>
              </a:path>
              <a:path w="5982970" h="3894454">
                <a:moveTo>
                  <a:pt x="3833088" y="445820"/>
                </a:moveTo>
                <a:lnTo>
                  <a:pt x="2969107" y="467474"/>
                </a:lnTo>
                <a:lnTo>
                  <a:pt x="2680081" y="350608"/>
                </a:lnTo>
                <a:lnTo>
                  <a:pt x="1813039" y="0"/>
                </a:lnTo>
                <a:lnTo>
                  <a:pt x="3034550" y="1093482"/>
                </a:lnTo>
                <a:lnTo>
                  <a:pt x="3323983" y="858735"/>
                </a:lnTo>
                <a:lnTo>
                  <a:pt x="3806393" y="467474"/>
                </a:lnTo>
                <a:lnTo>
                  <a:pt x="3833088" y="445820"/>
                </a:lnTo>
                <a:close/>
              </a:path>
              <a:path w="5982970" h="3894454">
                <a:moveTo>
                  <a:pt x="4140657" y="3893909"/>
                </a:moveTo>
                <a:lnTo>
                  <a:pt x="3573043" y="3338322"/>
                </a:lnTo>
                <a:lnTo>
                  <a:pt x="3272929" y="3755021"/>
                </a:lnTo>
                <a:lnTo>
                  <a:pt x="3172891" y="3893909"/>
                </a:lnTo>
                <a:lnTo>
                  <a:pt x="4140619" y="3893909"/>
                </a:lnTo>
                <a:close/>
              </a:path>
              <a:path w="5982970" h="3894454">
                <a:moveTo>
                  <a:pt x="5790450" y="2201595"/>
                </a:moveTo>
                <a:lnTo>
                  <a:pt x="4778095" y="1468691"/>
                </a:lnTo>
                <a:lnTo>
                  <a:pt x="4331030" y="721144"/>
                </a:lnTo>
                <a:lnTo>
                  <a:pt x="4220794" y="1750123"/>
                </a:lnTo>
                <a:lnTo>
                  <a:pt x="5790450" y="2201595"/>
                </a:lnTo>
                <a:close/>
              </a:path>
              <a:path w="5982970" h="3894454">
                <a:moveTo>
                  <a:pt x="5982678" y="2660065"/>
                </a:moveTo>
                <a:lnTo>
                  <a:pt x="4502035" y="2730208"/>
                </a:lnTo>
                <a:lnTo>
                  <a:pt x="5275846" y="3893909"/>
                </a:lnTo>
                <a:lnTo>
                  <a:pt x="5638063" y="3893909"/>
                </a:lnTo>
                <a:lnTo>
                  <a:pt x="5520537" y="3327057"/>
                </a:lnTo>
                <a:lnTo>
                  <a:pt x="5815914" y="2900730"/>
                </a:lnTo>
                <a:lnTo>
                  <a:pt x="5982678" y="2660065"/>
                </a:lnTo>
                <a:close/>
              </a:path>
            </a:pathLst>
          </a:custGeom>
          <a:solidFill>
            <a:srgbClr val="002E6C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292" y="216477"/>
            <a:ext cx="2494314" cy="713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541" y="1868239"/>
            <a:ext cx="1761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Agenda</a:t>
            </a:r>
            <a:r>
              <a:rPr sz="2000" b="1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Item</a:t>
            </a:r>
            <a:r>
              <a:rPr sz="2000" b="1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spc="-50">
                <a:solidFill>
                  <a:srgbClr val="002E6C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286" y="2416959"/>
            <a:ext cx="7233284" cy="239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0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r>
              <a:rPr sz="20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and</a:t>
            </a:r>
            <a:r>
              <a:rPr sz="20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spc="-10">
                <a:solidFill>
                  <a:srgbClr val="002E6C"/>
                </a:solidFill>
                <a:latin typeface="Arial"/>
                <a:cs typeface="Arial"/>
              </a:rPr>
              <a:t>Positioning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2195"/>
              </a:spcBef>
            </a:pPr>
            <a:r>
              <a:rPr sz="2000" b="1">
                <a:solidFill>
                  <a:srgbClr val="002E6C"/>
                </a:solidFill>
                <a:latin typeface="Arial"/>
                <a:cs typeface="Arial"/>
              </a:rPr>
              <a:t>Purpose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:</a:t>
            </a:r>
            <a:r>
              <a:rPr sz="2000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90">
                <a:solidFill>
                  <a:srgbClr val="002E6C"/>
                </a:solidFill>
                <a:latin typeface="Arial"/>
                <a:cs typeface="Arial"/>
              </a:rPr>
              <a:t>To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b="1" i="1">
                <a:solidFill>
                  <a:srgbClr val="002E6C"/>
                </a:solidFill>
                <a:latin typeface="Arial"/>
                <a:cs typeface="Arial"/>
              </a:rPr>
              <a:t>‘inform’</a:t>
            </a:r>
            <a:r>
              <a:rPr sz="2000" b="1" i="1" spc="-114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4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CEO</a:t>
            </a:r>
            <a:r>
              <a:rPr sz="2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Council</a:t>
            </a:r>
            <a:r>
              <a:rPr sz="20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of</a:t>
            </a:r>
            <a:r>
              <a:rPr sz="20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multiple</a:t>
            </a:r>
            <a:r>
              <a:rPr sz="2000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strands</a:t>
            </a:r>
            <a:r>
              <a:rPr sz="20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of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activity</a:t>
            </a:r>
            <a:r>
              <a:rPr sz="2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the</a:t>
            </a:r>
            <a:r>
              <a:rPr sz="2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Skills</a:t>
            </a:r>
            <a:r>
              <a:rPr sz="2000" spc="-1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Partnership</a:t>
            </a:r>
            <a:r>
              <a:rPr sz="2000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is</a:t>
            </a:r>
            <a:r>
              <a:rPr sz="2000" spc="-3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engaged</a:t>
            </a:r>
            <a:r>
              <a:rPr sz="2000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in</a:t>
            </a:r>
            <a:r>
              <a:rPr sz="2000" spc="-2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2E6C"/>
                </a:solidFill>
                <a:latin typeface="Arial"/>
                <a:cs typeface="Arial"/>
              </a:rPr>
              <a:t>across</a:t>
            </a:r>
            <a:r>
              <a:rPr sz="2000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002E6C"/>
                </a:solidFill>
                <a:latin typeface="Arial"/>
                <a:cs typeface="Arial"/>
              </a:rPr>
              <a:t>government.</a:t>
            </a:r>
            <a:endParaRPr sz="2000">
              <a:latin typeface="Arial"/>
              <a:cs typeface="Arial"/>
            </a:endParaRPr>
          </a:p>
          <a:p>
            <a:pPr marL="12700" marR="6028055">
              <a:lnSpc>
                <a:spcPct val="141600"/>
              </a:lnSpc>
              <a:spcBef>
                <a:spcPts val="1590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Paul</a:t>
            </a:r>
            <a:r>
              <a:rPr sz="1600" spc="-2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25">
                <a:solidFill>
                  <a:srgbClr val="00471F"/>
                </a:solidFill>
                <a:latin typeface="Arial"/>
                <a:cs typeface="Arial"/>
              </a:rPr>
              <a:t>Cox </a:t>
            </a: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Louise</a:t>
            </a:r>
            <a:r>
              <a:rPr sz="1600" spc="-3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20">
                <a:solidFill>
                  <a:srgbClr val="00471F"/>
                </a:solidFill>
                <a:latin typeface="Arial"/>
                <a:cs typeface="Arial"/>
              </a:rPr>
              <a:t>Parry </a:t>
            </a: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Steve</a:t>
            </a:r>
            <a:r>
              <a:rPr sz="1600" spc="-25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00471F"/>
                </a:solidFill>
                <a:latin typeface="Arial"/>
                <a:cs typeface="Arial"/>
              </a:rPr>
              <a:t>Barrett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100"/>
              </a:spcBef>
            </a:pPr>
            <a:r>
              <a:t>Awards</a:t>
            </a:r>
            <a:r>
              <a:rPr spc="-65"/>
              <a:t> </a:t>
            </a:r>
            <a:r>
              <a:t>Evening</a:t>
            </a:r>
            <a:r>
              <a:rPr spc="-65"/>
              <a:t> </a:t>
            </a:r>
            <a:r>
              <a:rPr spc="-10"/>
              <a:t>Event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1264901"/>
            <a:ext cx="6106795" cy="31388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100">
                <a:latin typeface="Arial"/>
                <a:cs typeface="Arial"/>
              </a:rPr>
              <a:t>Award</a:t>
            </a:r>
            <a:r>
              <a:rPr sz="2100" spc="-35">
                <a:latin typeface="Arial"/>
                <a:cs typeface="Arial"/>
              </a:rPr>
              <a:t> </a:t>
            </a:r>
            <a:r>
              <a:rPr sz="2100">
                <a:latin typeface="Arial"/>
                <a:cs typeface="Arial"/>
              </a:rPr>
              <a:t>Nominations</a:t>
            </a:r>
            <a:r>
              <a:rPr sz="2100" spc="-50">
                <a:latin typeface="Arial"/>
                <a:cs typeface="Arial"/>
              </a:rPr>
              <a:t> </a:t>
            </a:r>
            <a:r>
              <a:rPr sz="2100" u="sng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now</a:t>
            </a:r>
            <a:r>
              <a:rPr sz="2100" u="sng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100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open!</a:t>
            </a:r>
            <a:endParaRPr sz="21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15"/>
              </a:spcBef>
              <a:buChar char="•"/>
              <a:tabLst>
                <a:tab pos="184785" algn="l"/>
              </a:tabLst>
            </a:pPr>
            <a:r>
              <a:rPr sz="1650">
                <a:latin typeface="Arial"/>
                <a:cs typeface="Arial"/>
              </a:rPr>
              <a:t>Diversity</a:t>
            </a:r>
            <a:r>
              <a:rPr sz="1650" spc="-3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and</a:t>
            </a:r>
            <a:r>
              <a:rPr sz="1650" spc="-4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Inclusion</a:t>
            </a:r>
            <a:r>
              <a:rPr sz="1650" spc="-5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Initiative</a:t>
            </a:r>
            <a:r>
              <a:rPr sz="1650" spc="-3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1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35">
                <a:latin typeface="Arial"/>
                <a:cs typeface="Arial"/>
              </a:rPr>
              <a:t> </a:t>
            </a:r>
            <a:r>
              <a:rPr sz="1650" spc="-55">
                <a:latin typeface="Arial"/>
                <a:cs typeface="Arial"/>
              </a:rPr>
              <a:t>Year</a:t>
            </a:r>
            <a:r>
              <a:rPr sz="1650" spc="-75">
                <a:latin typeface="Arial"/>
                <a:cs typeface="Arial"/>
              </a:rPr>
              <a:t> </a:t>
            </a:r>
            <a:r>
              <a:rPr sz="1650" spc="-10">
                <a:latin typeface="Arial"/>
                <a:cs typeface="Arial"/>
              </a:rPr>
              <a:t>Award</a:t>
            </a:r>
            <a:endParaRPr sz="16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09"/>
              </a:spcBef>
              <a:buChar char="•"/>
              <a:tabLst>
                <a:tab pos="184785" algn="l"/>
              </a:tabLst>
            </a:pPr>
            <a:r>
              <a:rPr sz="1650">
                <a:latin typeface="Arial"/>
                <a:cs typeface="Arial"/>
              </a:rPr>
              <a:t>Attraction,</a:t>
            </a:r>
            <a:r>
              <a:rPr sz="1650" spc="-5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Recruitment</a:t>
            </a:r>
            <a:r>
              <a:rPr sz="1650" spc="-4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Campaign</a:t>
            </a:r>
            <a:r>
              <a:rPr sz="1650" spc="-2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or</a:t>
            </a:r>
            <a:r>
              <a:rPr sz="1650" spc="-5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Initiative</a:t>
            </a:r>
            <a:r>
              <a:rPr sz="1650" spc="-2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4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50">
                <a:latin typeface="Arial"/>
                <a:cs typeface="Arial"/>
              </a:rPr>
              <a:t> </a:t>
            </a:r>
            <a:r>
              <a:rPr sz="1650" spc="-55">
                <a:latin typeface="Arial"/>
                <a:cs typeface="Arial"/>
              </a:rPr>
              <a:t>Year</a:t>
            </a:r>
            <a:r>
              <a:rPr sz="1650" spc="-75">
                <a:latin typeface="Arial"/>
                <a:cs typeface="Arial"/>
              </a:rPr>
              <a:t> </a:t>
            </a:r>
            <a:r>
              <a:rPr sz="1650" spc="-10">
                <a:latin typeface="Arial"/>
                <a:cs typeface="Arial"/>
              </a:rPr>
              <a:t>Award</a:t>
            </a:r>
            <a:endParaRPr sz="16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05"/>
              </a:spcBef>
              <a:buChar char="•"/>
              <a:tabLst>
                <a:tab pos="184785" algn="l"/>
              </a:tabLst>
            </a:pPr>
            <a:r>
              <a:rPr sz="1650">
                <a:latin typeface="Arial"/>
                <a:cs typeface="Arial"/>
              </a:rPr>
              <a:t>Skills</a:t>
            </a:r>
            <a:r>
              <a:rPr sz="1650" spc="-5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Collaboration</a:t>
            </a:r>
            <a:r>
              <a:rPr sz="1650" spc="-5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Initiative</a:t>
            </a:r>
            <a:r>
              <a:rPr sz="1650" spc="-1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4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40">
                <a:latin typeface="Arial"/>
                <a:cs typeface="Arial"/>
              </a:rPr>
              <a:t> </a:t>
            </a:r>
            <a:r>
              <a:rPr sz="1650" spc="-55">
                <a:latin typeface="Arial"/>
                <a:cs typeface="Arial"/>
              </a:rPr>
              <a:t>Year</a:t>
            </a:r>
            <a:r>
              <a:rPr sz="1650" spc="-75">
                <a:latin typeface="Arial"/>
                <a:cs typeface="Arial"/>
              </a:rPr>
              <a:t> </a:t>
            </a:r>
            <a:r>
              <a:rPr sz="1650" spc="-10">
                <a:latin typeface="Arial"/>
                <a:cs typeface="Arial"/>
              </a:rPr>
              <a:t>Award</a:t>
            </a:r>
            <a:endParaRPr sz="16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395"/>
              </a:spcBef>
              <a:buChar char="•"/>
              <a:tabLst>
                <a:tab pos="184785" algn="l"/>
              </a:tabLst>
            </a:pPr>
            <a:r>
              <a:rPr sz="1650" spc="-10">
                <a:latin typeface="Arial"/>
                <a:cs typeface="Arial"/>
              </a:rPr>
              <a:t>Power</a:t>
            </a:r>
            <a:r>
              <a:rPr sz="1650" spc="-12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Apprentice</a:t>
            </a:r>
            <a:r>
              <a:rPr sz="1650" spc="-4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30">
                <a:latin typeface="Arial"/>
                <a:cs typeface="Arial"/>
              </a:rPr>
              <a:t> </a:t>
            </a:r>
            <a:r>
              <a:rPr sz="1650" spc="-55">
                <a:latin typeface="Arial"/>
                <a:cs typeface="Arial"/>
              </a:rPr>
              <a:t>Year</a:t>
            </a:r>
            <a:r>
              <a:rPr sz="1650" spc="-70">
                <a:latin typeface="Arial"/>
                <a:cs typeface="Arial"/>
              </a:rPr>
              <a:t> </a:t>
            </a:r>
            <a:r>
              <a:rPr sz="1650" spc="-20">
                <a:latin typeface="Arial"/>
                <a:cs typeface="Arial"/>
              </a:rPr>
              <a:t>Award</a:t>
            </a:r>
            <a:endParaRPr sz="16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09"/>
              </a:spcBef>
              <a:buChar char="•"/>
              <a:tabLst>
                <a:tab pos="184785" algn="l"/>
              </a:tabLst>
            </a:pPr>
            <a:r>
              <a:rPr sz="1650">
                <a:latin typeface="Arial"/>
                <a:cs typeface="Arial"/>
              </a:rPr>
              <a:t>Energy</a:t>
            </a:r>
            <a:r>
              <a:rPr sz="1650" spc="-4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from</a:t>
            </a:r>
            <a:r>
              <a:rPr sz="1650" spc="-15">
                <a:latin typeface="Arial"/>
                <a:cs typeface="Arial"/>
              </a:rPr>
              <a:t> </a:t>
            </a:r>
            <a:r>
              <a:rPr sz="1650" spc="-20">
                <a:latin typeface="Arial"/>
                <a:cs typeface="Arial"/>
              </a:rPr>
              <a:t>Waste</a:t>
            </a:r>
            <a:r>
              <a:rPr sz="1650" spc="-10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Apprentice</a:t>
            </a:r>
            <a:r>
              <a:rPr sz="1650" spc="-1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3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50">
                <a:latin typeface="Arial"/>
                <a:cs typeface="Arial"/>
              </a:rPr>
              <a:t> </a:t>
            </a:r>
            <a:r>
              <a:rPr sz="1650" spc="-55">
                <a:latin typeface="Arial"/>
                <a:cs typeface="Arial"/>
              </a:rPr>
              <a:t>Year</a:t>
            </a:r>
            <a:r>
              <a:rPr sz="1650" spc="-75">
                <a:latin typeface="Arial"/>
                <a:cs typeface="Arial"/>
              </a:rPr>
              <a:t> </a:t>
            </a:r>
            <a:r>
              <a:rPr sz="1650" spc="-10">
                <a:latin typeface="Arial"/>
                <a:cs typeface="Arial"/>
              </a:rPr>
              <a:t>Award</a:t>
            </a:r>
            <a:endParaRPr sz="16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09"/>
              </a:spcBef>
              <a:buChar char="•"/>
              <a:tabLst>
                <a:tab pos="184785" algn="l"/>
              </a:tabLst>
            </a:pPr>
            <a:r>
              <a:rPr sz="1650">
                <a:latin typeface="Arial"/>
                <a:cs typeface="Arial"/>
              </a:rPr>
              <a:t>Gas</a:t>
            </a:r>
            <a:r>
              <a:rPr sz="1650" spc="-11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Apprentice</a:t>
            </a:r>
            <a:r>
              <a:rPr sz="1650" spc="-2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4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45">
                <a:latin typeface="Arial"/>
                <a:cs typeface="Arial"/>
              </a:rPr>
              <a:t> </a:t>
            </a:r>
            <a:r>
              <a:rPr sz="1650" spc="-55">
                <a:latin typeface="Arial"/>
                <a:cs typeface="Arial"/>
              </a:rPr>
              <a:t>Year</a:t>
            </a:r>
            <a:r>
              <a:rPr sz="1650" spc="-75">
                <a:latin typeface="Arial"/>
                <a:cs typeface="Arial"/>
              </a:rPr>
              <a:t> </a:t>
            </a:r>
            <a:r>
              <a:rPr sz="1650" spc="-20">
                <a:latin typeface="Arial"/>
                <a:cs typeface="Arial"/>
              </a:rPr>
              <a:t>Award</a:t>
            </a:r>
            <a:endParaRPr sz="16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395"/>
              </a:spcBef>
              <a:buChar char="•"/>
              <a:tabLst>
                <a:tab pos="184785" algn="l"/>
              </a:tabLst>
            </a:pPr>
            <a:r>
              <a:rPr sz="1650" spc="-20">
                <a:latin typeface="Arial"/>
                <a:cs typeface="Arial"/>
              </a:rPr>
              <a:t>Water</a:t>
            </a:r>
            <a:r>
              <a:rPr sz="1650" spc="-10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Apprentice</a:t>
            </a:r>
            <a:r>
              <a:rPr sz="1650" spc="-4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1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30">
                <a:latin typeface="Arial"/>
                <a:cs typeface="Arial"/>
              </a:rPr>
              <a:t> </a:t>
            </a:r>
            <a:r>
              <a:rPr sz="1650" spc="-55">
                <a:latin typeface="Arial"/>
                <a:cs typeface="Arial"/>
              </a:rPr>
              <a:t>Year</a:t>
            </a:r>
            <a:r>
              <a:rPr sz="1650" spc="-75">
                <a:latin typeface="Arial"/>
                <a:cs typeface="Arial"/>
              </a:rPr>
              <a:t> </a:t>
            </a:r>
            <a:r>
              <a:rPr sz="1650" spc="-20">
                <a:latin typeface="Arial"/>
                <a:cs typeface="Arial"/>
              </a:rPr>
              <a:t>Award</a:t>
            </a:r>
            <a:endParaRPr sz="16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05"/>
              </a:spcBef>
              <a:buChar char="•"/>
              <a:tabLst>
                <a:tab pos="184785" algn="l"/>
              </a:tabLst>
            </a:pPr>
            <a:r>
              <a:rPr sz="1650" spc="-10">
                <a:latin typeface="Arial"/>
                <a:cs typeface="Arial"/>
              </a:rPr>
              <a:t>Training</a:t>
            </a:r>
            <a:r>
              <a:rPr sz="1650" spc="-55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Provision</a:t>
            </a:r>
            <a:r>
              <a:rPr sz="1650" spc="-5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1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40">
                <a:latin typeface="Arial"/>
                <a:cs typeface="Arial"/>
              </a:rPr>
              <a:t> </a:t>
            </a:r>
            <a:r>
              <a:rPr sz="1650" spc="-20">
                <a:latin typeface="Arial"/>
                <a:cs typeface="Arial"/>
              </a:rPr>
              <a:t>Year</a:t>
            </a:r>
            <a:endParaRPr sz="16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09"/>
              </a:spcBef>
              <a:buChar char="•"/>
              <a:tabLst>
                <a:tab pos="184785" algn="l"/>
              </a:tabLst>
            </a:pPr>
            <a:r>
              <a:rPr sz="1650">
                <a:latin typeface="Arial"/>
                <a:cs typeface="Arial"/>
              </a:rPr>
              <a:t>Employer</a:t>
            </a:r>
            <a:r>
              <a:rPr sz="1650" spc="-4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of</a:t>
            </a:r>
            <a:r>
              <a:rPr sz="1650" spc="-20">
                <a:latin typeface="Arial"/>
                <a:cs typeface="Arial"/>
              </a:rPr>
              <a:t> </a:t>
            </a:r>
            <a:r>
              <a:rPr sz="1650">
                <a:latin typeface="Arial"/>
                <a:cs typeface="Arial"/>
              </a:rPr>
              <a:t>the</a:t>
            </a:r>
            <a:r>
              <a:rPr sz="1650" spc="-60">
                <a:latin typeface="Arial"/>
                <a:cs typeface="Arial"/>
              </a:rPr>
              <a:t> </a:t>
            </a:r>
            <a:r>
              <a:rPr sz="1650" spc="-20">
                <a:latin typeface="Arial"/>
                <a:cs typeface="Arial"/>
              </a:rPr>
              <a:t>Year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86744" y="0"/>
            <a:ext cx="3895090" cy="4632960"/>
            <a:chOff x="4786744" y="0"/>
            <a:chExt cx="3895090" cy="46329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5433" y="0"/>
              <a:ext cx="1309914" cy="10383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6744" y="3378598"/>
              <a:ext cx="3894746" cy="1254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100"/>
              </a:spcBef>
            </a:pPr>
            <a:r>
              <a:t>Awards</a:t>
            </a:r>
            <a:r>
              <a:rPr spc="-65"/>
              <a:t> </a:t>
            </a:r>
            <a:r>
              <a:t>Evening</a:t>
            </a:r>
            <a:r>
              <a:rPr spc="-65"/>
              <a:t> </a:t>
            </a:r>
            <a:r>
              <a:rPr spc="-10"/>
              <a:t>Event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9290" y="1294034"/>
            <a:ext cx="7651115" cy="244602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22885" indent="-172085">
              <a:lnSpc>
                <a:spcPct val="100000"/>
              </a:lnSpc>
              <a:spcBef>
                <a:spcPts val="685"/>
              </a:spcBef>
              <a:buChar char="•"/>
              <a:tabLst>
                <a:tab pos="222885" algn="l"/>
              </a:tabLst>
            </a:pPr>
            <a:r>
              <a:rPr sz="1800">
                <a:latin typeface="Arial"/>
                <a:cs typeface="Arial"/>
              </a:rPr>
              <a:t>Nominations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are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now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open,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but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will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close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Friday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20</a:t>
            </a:r>
            <a:r>
              <a:rPr sz="1800" baseline="25462">
                <a:latin typeface="Arial"/>
                <a:cs typeface="Arial"/>
              </a:rPr>
              <a:t>th</a:t>
            </a:r>
            <a:r>
              <a:rPr sz="1800" spc="217" baseline="25462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June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  <a:p>
            <a:pPr marL="222885" indent="-172085">
              <a:lnSpc>
                <a:spcPct val="100000"/>
              </a:lnSpc>
              <a:spcBef>
                <a:spcPts val="590"/>
              </a:spcBef>
              <a:buChar char="•"/>
              <a:tabLst>
                <a:tab pos="222885" algn="l"/>
              </a:tabLst>
            </a:pPr>
            <a:r>
              <a:rPr sz="1800">
                <a:latin typeface="Arial"/>
                <a:cs typeface="Arial"/>
              </a:rPr>
              <a:t>Free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enter</a:t>
            </a:r>
            <a:endParaRPr sz="1800">
              <a:latin typeface="Arial"/>
              <a:cs typeface="Arial"/>
            </a:endParaRPr>
          </a:p>
          <a:p>
            <a:pPr marL="222885" indent="-172085">
              <a:lnSpc>
                <a:spcPct val="100000"/>
              </a:lnSpc>
              <a:spcBef>
                <a:spcPts val="575"/>
              </a:spcBef>
              <a:buChar char="•"/>
              <a:tabLst>
                <a:tab pos="222885" algn="l"/>
              </a:tabLst>
            </a:pPr>
            <a:r>
              <a:rPr sz="1800">
                <a:latin typeface="Arial"/>
                <a:cs typeface="Arial"/>
              </a:rPr>
              <a:t>Enter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as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many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categories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as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you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would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like</a:t>
            </a:r>
            <a:endParaRPr sz="1800">
              <a:latin typeface="Arial"/>
              <a:cs typeface="Arial"/>
            </a:endParaRPr>
          </a:p>
          <a:p>
            <a:pPr marL="222885" marR="43180" indent="-172720">
              <a:lnSpc>
                <a:spcPts val="1939"/>
              </a:lnSpc>
              <a:spcBef>
                <a:spcPts val="835"/>
              </a:spcBef>
              <a:buChar char="•"/>
              <a:tabLst>
                <a:tab pos="222885" algn="l"/>
              </a:tabLst>
            </a:pPr>
            <a:r>
              <a:rPr sz="1800">
                <a:latin typeface="Arial"/>
                <a:cs typeface="Arial"/>
              </a:rPr>
              <a:t>All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categories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are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judged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by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industry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experts,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once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submissions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have </a:t>
            </a:r>
            <a:r>
              <a:rPr sz="1800">
                <a:latin typeface="Arial"/>
                <a:cs typeface="Arial"/>
              </a:rPr>
              <a:t>been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anonymized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by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our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event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production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team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ensure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impartiality.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100" u="sng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Submit</a:t>
            </a:r>
            <a:r>
              <a:rPr sz="2100" u="sng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100" u="sng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sz="2100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Nomination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5433" y="0"/>
            <a:ext cx="1309914" cy="1038311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100"/>
              </a:spcBef>
            </a:pPr>
            <a:r>
              <a:t>Sponsorship</a:t>
            </a:r>
            <a:r>
              <a:rPr spc="-55"/>
              <a:t> </a:t>
            </a:r>
            <a:r>
              <a:rPr spc="-10"/>
              <a:t>Opportunities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56895">
              <a:lnSpc>
                <a:spcPts val="2160"/>
              </a:lnSpc>
              <a:spcBef>
                <a:spcPts val="375"/>
              </a:spcBef>
            </a:pPr>
            <a:r>
              <a:t>Award</a:t>
            </a:r>
            <a:r>
              <a:rPr spc="-50"/>
              <a:t> </a:t>
            </a:r>
            <a:r>
              <a:t>Sponsorship</a:t>
            </a:r>
            <a:r>
              <a:rPr spc="-70"/>
              <a:t> </a:t>
            </a:r>
            <a:r>
              <a:t>packages</a:t>
            </a:r>
            <a:r>
              <a:rPr spc="-80"/>
              <a:t> </a:t>
            </a:r>
            <a:r>
              <a:rPr spc="-25"/>
              <a:t>are </a:t>
            </a:r>
            <a:r>
              <a:t>available</a:t>
            </a:r>
            <a:r>
              <a:rPr spc="-45"/>
              <a:t> </a:t>
            </a:r>
            <a:r>
              <a:t>and</a:t>
            </a:r>
            <a:r>
              <a:rPr spc="-55"/>
              <a:t> </a:t>
            </a:r>
            <a:r>
              <a:rPr spc="-10"/>
              <a:t>include;</a:t>
            </a:r>
          </a:p>
          <a:p>
            <a:pPr marL="184785" marR="146685" indent="-172720">
              <a:lnSpc>
                <a:spcPts val="1730"/>
              </a:lnSpc>
              <a:spcBef>
                <a:spcPts val="800"/>
              </a:spcBef>
              <a:buChar char="•"/>
              <a:tabLst>
                <a:tab pos="184785" algn="l"/>
              </a:tabLst>
            </a:pPr>
            <a:r>
              <a:rPr sz="1600"/>
              <a:t>10</a:t>
            </a:r>
            <a:r>
              <a:rPr sz="1600" spc="-35"/>
              <a:t> </a:t>
            </a:r>
            <a:r>
              <a:rPr sz="1600"/>
              <a:t>tickets</a:t>
            </a:r>
            <a:r>
              <a:rPr sz="1600" spc="-20"/>
              <a:t> </a:t>
            </a:r>
            <a:r>
              <a:rPr sz="1600"/>
              <a:t>to</a:t>
            </a:r>
            <a:r>
              <a:rPr sz="1600" spc="-20"/>
              <a:t> </a:t>
            </a:r>
            <a:r>
              <a:rPr sz="1600"/>
              <a:t>the</a:t>
            </a:r>
            <a:r>
              <a:rPr sz="1600" spc="-15"/>
              <a:t> </a:t>
            </a:r>
            <a:r>
              <a:rPr sz="1600"/>
              <a:t>day</a:t>
            </a:r>
            <a:r>
              <a:rPr sz="1600" spc="-25"/>
              <a:t> </a:t>
            </a:r>
            <a:r>
              <a:rPr sz="1600"/>
              <a:t>conference</a:t>
            </a:r>
            <a:r>
              <a:rPr sz="1600" spc="-20"/>
              <a:t> </a:t>
            </a:r>
            <a:r>
              <a:rPr sz="1600"/>
              <a:t>and</a:t>
            </a:r>
            <a:r>
              <a:rPr sz="1600" spc="-30"/>
              <a:t> </a:t>
            </a:r>
            <a:r>
              <a:rPr sz="1600" spc="-10"/>
              <a:t>evening event</a:t>
            </a:r>
            <a:endParaRPr sz="1600"/>
          </a:p>
          <a:p>
            <a:pPr marL="184785" marR="5080" indent="-172720">
              <a:lnSpc>
                <a:spcPts val="1730"/>
              </a:lnSpc>
              <a:spcBef>
                <a:spcPts val="800"/>
              </a:spcBef>
              <a:buChar char="•"/>
              <a:tabLst>
                <a:tab pos="184785" algn="l"/>
              </a:tabLst>
            </a:pPr>
            <a:r>
              <a:rPr sz="1600"/>
              <a:t>Logo</a:t>
            </a:r>
            <a:r>
              <a:rPr sz="1600" spc="-45"/>
              <a:t> </a:t>
            </a:r>
            <a:r>
              <a:rPr sz="1600"/>
              <a:t>displayed</a:t>
            </a:r>
            <a:r>
              <a:rPr sz="1600" spc="-45"/>
              <a:t> </a:t>
            </a:r>
            <a:r>
              <a:rPr sz="1600"/>
              <a:t>throughout</a:t>
            </a:r>
            <a:r>
              <a:rPr sz="1600" spc="-20"/>
              <a:t> </a:t>
            </a:r>
            <a:r>
              <a:rPr sz="1600"/>
              <a:t>the</a:t>
            </a:r>
            <a:r>
              <a:rPr sz="1600" spc="-30"/>
              <a:t> </a:t>
            </a:r>
            <a:r>
              <a:rPr sz="1600"/>
              <a:t>day</a:t>
            </a:r>
            <a:r>
              <a:rPr sz="1600" spc="-35"/>
              <a:t> </a:t>
            </a:r>
            <a:r>
              <a:rPr sz="1600" spc="-10"/>
              <a:t>conference </a:t>
            </a:r>
            <a:r>
              <a:rPr sz="1600"/>
              <a:t>and</a:t>
            </a:r>
            <a:r>
              <a:rPr sz="1600" spc="-25"/>
              <a:t> </a:t>
            </a:r>
            <a:r>
              <a:rPr sz="1600"/>
              <a:t>evening</a:t>
            </a:r>
            <a:r>
              <a:rPr sz="1600" spc="-30"/>
              <a:t> </a:t>
            </a:r>
            <a:r>
              <a:rPr sz="1600" spc="-20"/>
              <a:t>event</a:t>
            </a:r>
            <a:endParaRPr sz="1600"/>
          </a:p>
          <a:p>
            <a:pPr marL="184785" marR="345440" indent="-172720">
              <a:lnSpc>
                <a:spcPts val="1730"/>
              </a:lnSpc>
              <a:spcBef>
                <a:spcPts val="800"/>
              </a:spcBef>
              <a:buChar char="•"/>
              <a:tabLst>
                <a:tab pos="184785" algn="l"/>
              </a:tabLst>
            </a:pPr>
            <a:r>
              <a:rPr sz="1600"/>
              <a:t>Logo</a:t>
            </a:r>
            <a:r>
              <a:rPr sz="1600" spc="-30"/>
              <a:t> </a:t>
            </a:r>
            <a:r>
              <a:rPr sz="1600"/>
              <a:t>displayed</a:t>
            </a:r>
            <a:r>
              <a:rPr sz="1600" spc="-25"/>
              <a:t> </a:t>
            </a:r>
            <a:r>
              <a:rPr sz="1600"/>
              <a:t>on</a:t>
            </a:r>
            <a:r>
              <a:rPr sz="1600" spc="-10"/>
              <a:t> </a:t>
            </a:r>
            <a:r>
              <a:rPr sz="1600"/>
              <a:t>the</a:t>
            </a:r>
            <a:r>
              <a:rPr sz="1600" spc="-15"/>
              <a:t> </a:t>
            </a:r>
            <a:r>
              <a:rPr sz="1600"/>
              <a:t>media</a:t>
            </a:r>
            <a:r>
              <a:rPr sz="1600" spc="-25"/>
              <a:t> </a:t>
            </a:r>
            <a:r>
              <a:rPr sz="1600"/>
              <a:t>wall,</a:t>
            </a:r>
            <a:r>
              <a:rPr sz="1600" spc="-25"/>
              <a:t> </a:t>
            </a:r>
            <a:r>
              <a:rPr sz="1600"/>
              <a:t>which</a:t>
            </a:r>
            <a:r>
              <a:rPr sz="1600" spc="-25"/>
              <a:t> is </a:t>
            </a:r>
            <a:r>
              <a:rPr sz="1600"/>
              <a:t>used</a:t>
            </a:r>
            <a:r>
              <a:rPr sz="1600" spc="-20"/>
              <a:t> </a:t>
            </a:r>
            <a:r>
              <a:rPr sz="1600"/>
              <a:t>for</a:t>
            </a:r>
            <a:r>
              <a:rPr sz="1600" spc="10"/>
              <a:t> </a:t>
            </a:r>
            <a:r>
              <a:rPr sz="1600"/>
              <a:t>all</a:t>
            </a:r>
            <a:r>
              <a:rPr sz="1600" spc="-20"/>
              <a:t> </a:t>
            </a:r>
            <a:r>
              <a:rPr sz="1600" spc="-10"/>
              <a:t>photographs</a:t>
            </a:r>
            <a:endParaRPr sz="1600"/>
          </a:p>
          <a:p>
            <a:pPr marL="185420" indent="-172720">
              <a:lnSpc>
                <a:spcPct val="100000"/>
              </a:lnSpc>
              <a:spcBef>
                <a:spcPts val="570"/>
              </a:spcBef>
              <a:buChar char="•"/>
              <a:tabLst>
                <a:tab pos="185420" algn="l"/>
              </a:tabLst>
            </a:pPr>
            <a:r>
              <a:rPr sz="1600"/>
              <a:t>Social</a:t>
            </a:r>
            <a:r>
              <a:rPr sz="1600" spc="-40"/>
              <a:t> </a:t>
            </a:r>
            <a:r>
              <a:rPr sz="1600"/>
              <a:t>Media</a:t>
            </a:r>
            <a:r>
              <a:rPr sz="1600" spc="-20"/>
              <a:t> </a:t>
            </a:r>
            <a:r>
              <a:rPr sz="1600"/>
              <a:t>posts</a:t>
            </a:r>
            <a:r>
              <a:rPr sz="1600" spc="-15"/>
              <a:t> </a:t>
            </a:r>
            <a:r>
              <a:rPr sz="1600"/>
              <a:t>and</a:t>
            </a:r>
            <a:r>
              <a:rPr sz="1600" spc="-5"/>
              <a:t> </a:t>
            </a:r>
            <a:r>
              <a:rPr sz="1600" spc="-10"/>
              <a:t>support</a:t>
            </a:r>
            <a:endParaRPr sz="1600"/>
          </a:p>
          <a:p>
            <a:pPr marL="184785" marR="350520" indent="-172720">
              <a:lnSpc>
                <a:spcPts val="1730"/>
              </a:lnSpc>
              <a:spcBef>
                <a:spcPts val="830"/>
              </a:spcBef>
              <a:buChar char="•"/>
              <a:tabLst>
                <a:tab pos="184785" algn="l"/>
              </a:tabLst>
            </a:pPr>
            <a:r>
              <a:rPr sz="1600"/>
              <a:t>The</a:t>
            </a:r>
            <a:r>
              <a:rPr sz="1600" spc="-25"/>
              <a:t> </a:t>
            </a:r>
            <a:r>
              <a:rPr sz="1600"/>
              <a:t>opportunity</a:t>
            </a:r>
            <a:r>
              <a:rPr sz="1600" spc="-20"/>
              <a:t> </a:t>
            </a:r>
            <a:r>
              <a:rPr sz="1600"/>
              <a:t>to</a:t>
            </a:r>
            <a:r>
              <a:rPr sz="1600" spc="-25"/>
              <a:t> </a:t>
            </a:r>
            <a:r>
              <a:rPr sz="1600"/>
              <a:t>present</a:t>
            </a:r>
            <a:r>
              <a:rPr sz="1600" spc="-25"/>
              <a:t> </a:t>
            </a:r>
            <a:r>
              <a:rPr sz="1600"/>
              <a:t>an</a:t>
            </a:r>
            <a:r>
              <a:rPr sz="1600" spc="-40"/>
              <a:t> </a:t>
            </a:r>
            <a:r>
              <a:rPr sz="1600"/>
              <a:t>award</a:t>
            </a:r>
            <a:r>
              <a:rPr sz="1600" spc="-15"/>
              <a:t> </a:t>
            </a:r>
            <a:r>
              <a:rPr sz="1600"/>
              <a:t>at</a:t>
            </a:r>
            <a:r>
              <a:rPr sz="1600" spc="-25"/>
              <a:t> the </a:t>
            </a:r>
            <a:r>
              <a:rPr sz="1600" spc="-10"/>
              <a:t>event</a:t>
            </a:r>
            <a:endParaRPr sz="1600"/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u="sng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Sponsorship</a:t>
            </a:r>
            <a:r>
              <a:rPr u="sng" spc="-7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 </a:t>
            </a:r>
            <a:r>
              <a:rPr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Brochure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920450" y="0"/>
            <a:ext cx="4114800" cy="4599940"/>
            <a:chOff x="4920450" y="0"/>
            <a:chExt cx="4114800" cy="45999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5434" y="0"/>
              <a:ext cx="1309914" cy="10383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0450" y="3492372"/>
              <a:ext cx="1080722" cy="370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7862" y="1856955"/>
              <a:ext cx="3839953" cy="8959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0291" y="3483991"/>
              <a:ext cx="914822" cy="3877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6475" y="4265625"/>
              <a:ext cx="1183551" cy="1507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5518" y="3482125"/>
              <a:ext cx="1744648" cy="4725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31697" y="3930182"/>
              <a:ext cx="1359636" cy="66919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115481" y="1521683"/>
            <a:ext cx="169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Headline</a:t>
            </a:r>
            <a:r>
              <a:rPr sz="1800" b="1" u="sng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Sponsor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07495" y="2968157"/>
            <a:ext cx="164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Awards</a:t>
            </a:r>
            <a:r>
              <a:rPr sz="1800" b="1" u="sng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Sponsors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" y="1249603"/>
            <a:ext cx="5982335" cy="3894454"/>
          </a:xfrm>
          <a:custGeom>
            <a:avLst/>
            <a:gdLst/>
            <a:ahLst/>
            <a:cxnLst/>
            <a:rect l="l" t="t" r="r" b="b"/>
            <a:pathLst>
              <a:path w="5982335" h="3894454">
                <a:moveTo>
                  <a:pt x="1945627" y="1315694"/>
                </a:moveTo>
                <a:lnTo>
                  <a:pt x="1461935" y="454596"/>
                </a:lnTo>
                <a:lnTo>
                  <a:pt x="1220114" y="24041"/>
                </a:lnTo>
                <a:lnTo>
                  <a:pt x="1139901" y="210337"/>
                </a:lnTo>
                <a:lnTo>
                  <a:pt x="899299" y="769188"/>
                </a:lnTo>
                <a:lnTo>
                  <a:pt x="12" y="1102080"/>
                </a:lnTo>
                <a:lnTo>
                  <a:pt x="0" y="1262265"/>
                </a:lnTo>
                <a:lnTo>
                  <a:pt x="1945589" y="1315694"/>
                </a:lnTo>
                <a:close/>
              </a:path>
              <a:path w="5982335" h="3894454">
                <a:moveTo>
                  <a:pt x="2059609" y="2500960"/>
                </a:moveTo>
                <a:lnTo>
                  <a:pt x="686536" y="2171928"/>
                </a:lnTo>
                <a:lnTo>
                  <a:pt x="12" y="2007425"/>
                </a:lnTo>
                <a:lnTo>
                  <a:pt x="0" y="2275954"/>
                </a:lnTo>
                <a:lnTo>
                  <a:pt x="450113" y="2659100"/>
                </a:lnTo>
                <a:lnTo>
                  <a:pt x="900226" y="3042234"/>
                </a:lnTo>
                <a:lnTo>
                  <a:pt x="948791" y="3326130"/>
                </a:lnTo>
                <a:lnTo>
                  <a:pt x="1045908" y="3893896"/>
                </a:lnTo>
                <a:lnTo>
                  <a:pt x="1521472" y="3893896"/>
                </a:lnTo>
                <a:lnTo>
                  <a:pt x="1790534" y="3197428"/>
                </a:lnTo>
                <a:lnTo>
                  <a:pt x="2059609" y="2500960"/>
                </a:lnTo>
                <a:close/>
              </a:path>
              <a:path w="5982335" h="3894454">
                <a:moveTo>
                  <a:pt x="3832352" y="445808"/>
                </a:moveTo>
                <a:lnTo>
                  <a:pt x="2968371" y="467461"/>
                </a:lnTo>
                <a:lnTo>
                  <a:pt x="2197633" y="155816"/>
                </a:lnTo>
                <a:lnTo>
                  <a:pt x="1812277" y="0"/>
                </a:lnTo>
                <a:lnTo>
                  <a:pt x="3033801" y="1093470"/>
                </a:lnTo>
                <a:lnTo>
                  <a:pt x="3121291" y="1022515"/>
                </a:lnTo>
                <a:lnTo>
                  <a:pt x="3805656" y="467461"/>
                </a:lnTo>
                <a:lnTo>
                  <a:pt x="3832352" y="445808"/>
                </a:lnTo>
                <a:close/>
              </a:path>
              <a:path w="5982335" h="3894454">
                <a:moveTo>
                  <a:pt x="4139857" y="3893896"/>
                </a:moveTo>
                <a:lnTo>
                  <a:pt x="3761473" y="3523513"/>
                </a:lnTo>
                <a:lnTo>
                  <a:pt x="3572281" y="3338309"/>
                </a:lnTo>
                <a:lnTo>
                  <a:pt x="3172117" y="3893896"/>
                </a:lnTo>
                <a:lnTo>
                  <a:pt x="4139857" y="3893896"/>
                </a:lnTo>
                <a:close/>
              </a:path>
              <a:path w="5982335" h="3894454">
                <a:moveTo>
                  <a:pt x="5789688" y="2201583"/>
                </a:moveTo>
                <a:lnTo>
                  <a:pt x="4777333" y="1468666"/>
                </a:lnTo>
                <a:lnTo>
                  <a:pt x="4621949" y="1208874"/>
                </a:lnTo>
                <a:lnTo>
                  <a:pt x="4330306" y="721131"/>
                </a:lnTo>
                <a:lnTo>
                  <a:pt x="4220032" y="1750110"/>
                </a:lnTo>
                <a:lnTo>
                  <a:pt x="5397284" y="2088718"/>
                </a:lnTo>
                <a:lnTo>
                  <a:pt x="5789688" y="2201583"/>
                </a:lnTo>
                <a:close/>
              </a:path>
              <a:path w="5982335" h="3894454">
                <a:moveTo>
                  <a:pt x="5981954" y="2660053"/>
                </a:moveTo>
                <a:lnTo>
                  <a:pt x="4994821" y="2706814"/>
                </a:lnTo>
                <a:lnTo>
                  <a:pt x="4501273" y="2730195"/>
                </a:lnTo>
                <a:lnTo>
                  <a:pt x="4759210" y="3118104"/>
                </a:lnTo>
                <a:lnTo>
                  <a:pt x="5275097" y="3893896"/>
                </a:lnTo>
                <a:lnTo>
                  <a:pt x="5637352" y="3893896"/>
                </a:lnTo>
                <a:lnTo>
                  <a:pt x="5519775" y="3327069"/>
                </a:lnTo>
                <a:lnTo>
                  <a:pt x="5821781" y="2891180"/>
                </a:lnTo>
                <a:lnTo>
                  <a:pt x="5981954" y="2660053"/>
                </a:lnTo>
                <a:close/>
              </a:path>
            </a:pathLst>
          </a:custGeom>
          <a:solidFill>
            <a:srgbClr val="FFFFFF">
              <a:alpha val="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1804" y="228828"/>
            <a:ext cx="2747092" cy="79686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2269" y="2024701"/>
            <a:ext cx="2747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latin typeface="Arial"/>
                <a:cs typeface="Arial"/>
              </a:rPr>
              <a:t>EUSP</a:t>
            </a:r>
            <a:r>
              <a:rPr sz="2000" b="1" spc="-10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Council</a:t>
            </a:r>
            <a:r>
              <a:rPr sz="2000" b="1" spc="-95">
                <a:latin typeface="Arial"/>
                <a:cs typeface="Arial"/>
              </a:rPr>
              <a:t> </a:t>
            </a:r>
            <a:r>
              <a:rPr sz="2000" b="1" spc="-10">
                <a:latin typeface="Arial"/>
                <a:cs typeface="Arial"/>
              </a:rPr>
              <a:t>Meeting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4270" y="2625157"/>
            <a:ext cx="2870200" cy="1158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1600" b="1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FFFFFF"/>
                </a:solidFill>
                <a:latin typeface="Arial"/>
                <a:cs typeface="Arial"/>
              </a:rPr>
              <a:t>Council</a:t>
            </a:r>
            <a:r>
              <a:rPr sz="1600" b="1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6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>
                <a:solidFill>
                  <a:srgbClr val="FFFFFF"/>
                </a:solidFill>
                <a:latin typeface="Arial"/>
                <a:cs typeface="Arial"/>
              </a:rPr>
              <a:t>dates</a:t>
            </a:r>
            <a:endParaRPr sz="1600">
              <a:latin typeface="Arial"/>
              <a:cs typeface="Arial"/>
            </a:endParaRPr>
          </a:p>
          <a:p>
            <a:pPr marL="12700" marR="603885">
              <a:lnSpc>
                <a:spcPct val="180000"/>
              </a:lnSpc>
              <a:spcBef>
                <a:spcPts val="95"/>
              </a:spcBef>
            </a:pPr>
            <a:r>
              <a:rPr sz="1600" b="1">
                <a:solidFill>
                  <a:srgbClr val="FFFFFF"/>
                </a:solidFill>
                <a:latin typeface="Arial"/>
                <a:cs typeface="Arial"/>
              </a:rPr>
              <a:t>Appointment</a:t>
            </a:r>
            <a:r>
              <a:rPr sz="1600" b="1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>
                <a:solidFill>
                  <a:srgbClr val="FFFFFF"/>
                </a:solidFill>
                <a:latin typeface="Arial"/>
                <a:cs typeface="Arial"/>
              </a:rPr>
              <a:t>Chair </a:t>
            </a:r>
            <a:r>
              <a:rPr sz="1600" b="1" spc="-25">
                <a:solidFill>
                  <a:srgbClr val="FFFFFF"/>
                </a:solidFill>
                <a:latin typeface="Arial"/>
                <a:cs typeface="Arial"/>
              </a:rPr>
              <a:t>AOB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981" y="1108347"/>
            <a:ext cx="1463101" cy="9273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924" y="2251970"/>
            <a:ext cx="2452762" cy="9710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2257" y="2489030"/>
            <a:ext cx="2762382" cy="6985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6717" y="2407488"/>
            <a:ext cx="1758769" cy="8201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4726" y="1074663"/>
            <a:ext cx="1984057" cy="10144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2836" y="1072311"/>
            <a:ext cx="1358122" cy="9656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2222" y="3375620"/>
            <a:ext cx="1440559" cy="11460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58359" y="3516972"/>
            <a:ext cx="1984054" cy="8817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04369" y="3412490"/>
            <a:ext cx="1283119" cy="108669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7</a:t>
            </a:fld>
            <a:endParaRPr spc="-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1" y="554197"/>
            <a:ext cx="3730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400" b="1" spc="-8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1" y="4767886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8</a:t>
            </a:fld>
            <a:endParaRPr spc="-50"/>
          </a:p>
        </p:txBody>
      </p:sp>
      <p:sp>
        <p:nvSpPr>
          <p:cNvPr id="3" name="object 3"/>
          <p:cNvSpPr txBox="1"/>
          <p:nvPr/>
        </p:nvSpPr>
        <p:spPr>
          <a:xfrm>
            <a:off x="724391" y="1473487"/>
            <a:ext cx="7191375" cy="242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225425" indent="-190500">
              <a:lnSpc>
                <a:spcPct val="100000"/>
              </a:lnSpc>
              <a:spcBef>
                <a:spcPts val="95"/>
              </a:spcBef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600">
                <a:latin typeface="Arial"/>
                <a:cs typeface="Arial"/>
              </a:rPr>
              <a:t>As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illustrated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by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breadth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of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government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engagement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we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are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around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the </a:t>
            </a:r>
            <a:r>
              <a:rPr sz="1600">
                <a:latin typeface="Arial"/>
                <a:cs typeface="Arial"/>
              </a:rPr>
              <a:t>‘right’</a:t>
            </a:r>
            <a:r>
              <a:rPr sz="1600" spc="-1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tables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to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continue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to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deliver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impact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for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members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industry.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00B82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03200" marR="370840" indent="-190500">
              <a:lnSpc>
                <a:spcPct val="100000"/>
              </a:lnSpc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600">
                <a:latin typeface="Arial"/>
                <a:cs typeface="Arial"/>
              </a:rPr>
              <a:t>CEO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Council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will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be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verbally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updated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on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current and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planned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government engagement.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Clr>
                <a:srgbClr val="00B82E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03200" marR="5080" indent="-190500">
              <a:lnSpc>
                <a:spcPct val="100000"/>
              </a:lnSpc>
              <a:buClr>
                <a:srgbClr val="00B82E"/>
              </a:buClr>
              <a:buChar char="•"/>
              <a:tabLst>
                <a:tab pos="203200" algn="l"/>
              </a:tabLst>
            </a:pPr>
            <a:r>
              <a:rPr sz="1600">
                <a:latin typeface="Arial"/>
                <a:cs typeface="Arial"/>
              </a:rPr>
              <a:t>CEO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Council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will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also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be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verbally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updated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on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latest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known</a:t>
            </a:r>
            <a:r>
              <a:rPr sz="1600" spc="-10">
                <a:latin typeface="Arial"/>
                <a:cs typeface="Arial"/>
              </a:rPr>
              <a:t> positions </a:t>
            </a:r>
            <a:r>
              <a:rPr sz="1600">
                <a:latin typeface="Arial"/>
                <a:cs typeface="Arial"/>
              </a:rPr>
              <a:t>regarding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industrial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trade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strategies,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the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DESNZ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and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Office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for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Clean </a:t>
            </a:r>
            <a:r>
              <a:rPr sz="1600">
                <a:latin typeface="Arial"/>
                <a:cs typeface="Arial"/>
              </a:rPr>
              <a:t>Energy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Jobs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Workforce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Strategy.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4778" y="49923"/>
            <a:ext cx="421830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1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1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1" y="2559132"/>
            <a:ext cx="5763260" cy="11118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Government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Engagement</a:t>
            </a:r>
            <a:r>
              <a:rPr sz="2200" b="1" spc="-5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-</a:t>
            </a:r>
            <a:r>
              <a:rPr sz="2200" b="1" spc="-5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Office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for</a:t>
            </a:r>
            <a:r>
              <a:rPr sz="2200" b="1" spc="-7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Clean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Energy</a:t>
            </a:r>
            <a:r>
              <a:rPr sz="2200" b="1" spc="-4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jobs:</a:t>
            </a:r>
            <a:r>
              <a:rPr sz="2200" b="1" spc="-35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002E6C"/>
                </a:solidFill>
                <a:latin typeface="Arial"/>
                <a:cs typeface="Arial"/>
              </a:rPr>
              <a:t>Social</a:t>
            </a:r>
            <a:r>
              <a:rPr sz="2200" b="1" spc="-60">
                <a:solidFill>
                  <a:srgbClr val="002E6C"/>
                </a:solidFill>
                <a:latin typeface="Arial"/>
                <a:cs typeface="Arial"/>
              </a:rPr>
              <a:t> </a:t>
            </a:r>
            <a:r>
              <a:rPr sz="2200" b="1" spc="-10">
                <a:solidFill>
                  <a:srgbClr val="002E6C"/>
                </a:solidFill>
                <a:latin typeface="Arial"/>
                <a:cs typeface="Arial"/>
              </a:rPr>
              <a:t>Inclusion</a:t>
            </a:r>
            <a:endParaRPr sz="22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1580"/>
              </a:spcBef>
            </a:pPr>
            <a:r>
              <a:rPr sz="1600">
                <a:solidFill>
                  <a:srgbClr val="00471F"/>
                </a:solidFill>
                <a:latin typeface="Arial"/>
                <a:cs typeface="Arial"/>
              </a:rPr>
              <a:t>Louise</a:t>
            </a:r>
            <a:r>
              <a:rPr sz="1600" spc="-30">
                <a:solidFill>
                  <a:srgbClr val="00471F"/>
                </a:solidFill>
                <a:latin typeface="Arial"/>
                <a:cs typeface="Arial"/>
              </a:rPr>
              <a:t> </a:t>
            </a:r>
            <a:r>
              <a:rPr sz="1600" spc="-20">
                <a:solidFill>
                  <a:srgbClr val="00471F"/>
                </a:solidFill>
                <a:latin typeface="Arial"/>
                <a:cs typeface="Arial"/>
              </a:rPr>
              <a:t>Parry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767695"/>
            <a:ext cx="53467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>
                <a:solidFill>
                  <a:srgbClr val="525553"/>
                </a:solidFill>
                <a:latin typeface="Arial"/>
                <a:cs typeface="Arial"/>
              </a:rPr>
              <a:t>13/06/2025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2966" y="4767695"/>
            <a:ext cx="825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0">
                <a:solidFill>
                  <a:srgbClr val="525553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023B01BD31349997587485858F69A" ma:contentTypeVersion="6" ma:contentTypeDescription="Create a new document." ma:contentTypeScope="" ma:versionID="bbdd353471edd60b8da1ce7618cbc4fd">
  <xsd:schema xmlns:xsd="http://www.w3.org/2001/XMLSchema" xmlns:xs="http://www.w3.org/2001/XMLSchema" xmlns:p="http://schemas.microsoft.com/office/2006/metadata/properties" xmlns:ns1="http://schemas.microsoft.com/sharepoint/v3" xmlns:ns2="174a8c76-dace-467f-9107-61171cfbc8c8" xmlns:ns3="6a3c1b3b-1f10-46a7-a3e5-539d1a768065" targetNamespace="http://schemas.microsoft.com/office/2006/metadata/properties" ma:root="true" ma:fieldsID="2d26cb535c9c50b2b4e79b936760d30b" ns1:_="" ns2:_="" ns3:_="">
    <xsd:import namespace="http://schemas.microsoft.com/sharepoint/v3"/>
    <xsd:import namespace="174a8c76-dace-467f-9107-61171cfbc8c8"/>
    <xsd:import namespace="6a3c1b3b-1f10-46a7-a3e5-539d1a7680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a8c76-dace-467f-9107-61171cfbc8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c1b3b-1f10-46a7-a3e5-539d1a768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174a8c76-dace-467f-9107-61171cfbc8c8">4CN6V5PSMKPJ-1592157525-3615</_dlc_DocId>
    <_dlc_DocIdUrl xmlns="174a8c76-dace-467f-9107-61171cfbc8c8">
      <Url>https://euskillsltd.sharepoint.com/sites/executiveassistantArchive/_layouts/15/DocIdRedir.aspx?ID=4CN6V5PSMKPJ-1592157525-3615</Url>
      <Description>4CN6V5PSMKPJ-1592157525-3615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0B458-CBFA-42D1-818C-89BE17E51C99}">
  <ds:schemaRefs>
    <ds:schemaRef ds:uri="174a8c76-dace-467f-9107-61171cfbc8c8"/>
    <ds:schemaRef ds:uri="6a3c1b3b-1f10-46a7-a3e5-539d1a7680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07CE6B-512D-4F8A-99D3-9AEE09474E5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79B84D4-BA7E-4FFA-96F0-09D524057E1E}">
  <ds:schemaRefs>
    <ds:schemaRef ds:uri="174a8c76-dace-467f-9107-61171cfbc8c8"/>
    <ds:schemaRef ds:uri="6a3c1b3b-1f10-46a7-a3e5-539d1a7680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6F614D2-7886-49C6-9ACF-99041E5509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63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Energy &amp; Utility Skills Partnership CEO Council Meeting</vt:lpstr>
      <vt:lpstr>CEO Council Agenda</vt:lpstr>
      <vt:lpstr>Introduction</vt:lpstr>
      <vt:lpstr>CEO Council attendance</vt:lpstr>
      <vt:lpstr>Actions</vt:lpstr>
      <vt:lpstr>Agenda Item 1</vt:lpstr>
      <vt:lpstr>Government Engagement</vt:lpstr>
      <vt:lpstr>Government Engagement</vt:lpstr>
      <vt:lpstr>PowerPoint Presentation</vt:lpstr>
      <vt:lpstr>Terms of Reference - Purpose</vt:lpstr>
      <vt:lpstr>Social Inclusion Forum - Objectives</vt:lpstr>
      <vt:lpstr>Immediate Actions – Attraction &amp; Recruitment</vt:lpstr>
      <vt:lpstr>Immediate Actions - Measurement</vt:lpstr>
      <vt:lpstr>Retention/Progression Considerations</vt:lpstr>
      <vt:lpstr>PowerPoint Presentation</vt:lpstr>
      <vt:lpstr>Green Energy Jobs Campaign</vt:lpstr>
      <vt:lpstr>Initial Thoughts evolving fast</vt:lpstr>
      <vt:lpstr>Awareness Campaign Priorities</vt:lpstr>
      <vt:lpstr>Why the Energy sector is a great place to work - Employee Value Proposition (CVP)</vt:lpstr>
      <vt:lpstr>Role Prioritisation by SOC</vt:lpstr>
      <vt:lpstr>Attraction Campaign Role Prioritisation</vt:lpstr>
      <vt:lpstr>DRAFT Objectives to progress through 2025</vt:lpstr>
      <vt:lpstr>PowerPoint Presentation</vt:lpstr>
      <vt:lpstr>Government Engagement Honing ‘Asks’ and ‘Offers’</vt:lpstr>
      <vt:lpstr>Government Engagement Honing ‘Asks’ and ‘Offers’</vt:lpstr>
      <vt:lpstr>Government Engagement Honing ‘Asks’ and ‘Offers’</vt:lpstr>
      <vt:lpstr>Agenda Item 2</vt:lpstr>
      <vt:lpstr>Delivering the 2020-25 WRSS Priorities</vt:lpstr>
      <vt:lpstr>Agenda Item 2</vt:lpstr>
      <vt:lpstr>Cross-sector activity</vt:lpstr>
      <vt:lpstr>Power Industry activity</vt:lpstr>
      <vt:lpstr>Water Industry activity</vt:lpstr>
      <vt:lpstr>Gas Industry activity</vt:lpstr>
      <vt:lpstr>Agenda Item 2</vt:lpstr>
      <vt:lpstr>Research outputs (2024/25)</vt:lpstr>
      <vt:lpstr>Research outputs (2025/26)</vt:lpstr>
      <vt:lpstr>Agenda Item 2</vt:lpstr>
      <vt:lpstr>2024/25 Group Objectives and Progress</vt:lpstr>
      <vt:lpstr>Agenda Item 2</vt:lpstr>
      <vt:lpstr>Strategic Priorities through to 2030</vt:lpstr>
      <vt:lpstr>Strategic Priorities through to 2030</vt:lpstr>
      <vt:lpstr>Strategic Priorities through to 2030</vt:lpstr>
      <vt:lpstr>Agenda Item 3:</vt:lpstr>
      <vt:lpstr>Introduction</vt:lpstr>
      <vt:lpstr>Skills Strategy Development</vt:lpstr>
      <vt:lpstr>Skills Strategy Structure</vt:lpstr>
      <vt:lpstr>2025-2030 Skills Strategy Vision</vt:lpstr>
      <vt:lpstr>2025-2030 Skills Strategy Priorities</vt:lpstr>
      <vt:lpstr>Sector Priority 1</vt:lpstr>
      <vt:lpstr>Sector Priority 2</vt:lpstr>
      <vt:lpstr>Sector Priority 3</vt:lpstr>
      <vt:lpstr>Sector Priority 4</vt:lpstr>
      <vt:lpstr>Agenda Item 4</vt:lpstr>
      <vt:lpstr>2025-2026 Skills Strategy Outcomes (From June 2025)</vt:lpstr>
      <vt:lpstr>2025-2026 Skills Strategy Outcomes (From December 2025)</vt:lpstr>
      <vt:lpstr>Your approvals</vt:lpstr>
      <vt:lpstr>PowerPoint Presentation</vt:lpstr>
      <vt:lpstr>Daytime Conference</vt:lpstr>
      <vt:lpstr>Daytime Conference - Exhibitors</vt:lpstr>
      <vt:lpstr>Awards Evening Event</vt:lpstr>
      <vt:lpstr>Awards Evening Event</vt:lpstr>
      <vt:lpstr>Sponsorship Opportunities</vt:lpstr>
      <vt:lpstr>EUSP Council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Stephen Barrett</dc:creator>
  <cp:revision>1</cp:revision>
  <cp:lastPrinted>2025-06-18T15:41:59Z</cp:lastPrinted>
  <dcterms:created xsi:type="dcterms:W3CDTF">2025-06-18T07:59:03Z</dcterms:created>
  <dcterms:modified xsi:type="dcterms:W3CDTF">2025-06-19T12:39:32Z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CD653459-34D8-4C6A-AA4C-32CAD8837DCF</vt:lpwstr>
  </property>
  <property fmtid="{D5CDD505-2E9C-101B-9397-08002B2CF9AE}" pid="3" name="ArticulatePath">
    <vt:lpwstr>EU Skills Branded Powerpoint Template</vt:lpwstr>
  </property>
  <property fmtid="{D5CDD505-2E9C-101B-9397-08002B2CF9AE}" pid="4" name="ContentTypeId">
    <vt:lpwstr>0x010100667023B01BD31349997587485858F69A</vt:lpwstr>
  </property>
  <property fmtid="{D5CDD505-2E9C-101B-9397-08002B2CF9AE}" pid="5" name="Created">
    <vt:filetime>2025-06-13T00:00:00Z</vt:filetime>
  </property>
  <property fmtid="{D5CDD505-2E9C-101B-9397-08002B2CF9AE}" pid="6" name="Creator">
    <vt:lpwstr>Acrobat PDFMaker 25 for PowerPoint</vt:lpwstr>
  </property>
  <property fmtid="{D5CDD505-2E9C-101B-9397-08002B2CF9AE}" pid="7" name="LastSaved">
    <vt:filetime>2025-06-18T00:00:00Z</vt:filetime>
  </property>
  <property fmtid="{D5CDD505-2E9C-101B-9397-08002B2CF9AE}" pid="8" name="Producer">
    <vt:lpwstr>Adobe PDF Library 25.1.51</vt:lpwstr>
  </property>
  <property fmtid="{D5CDD505-2E9C-101B-9397-08002B2CF9AE}" pid="9" name="_dlc_DocIdItemGuid">
    <vt:lpwstr>5713a619-1bdf-415c-a58c-9cfd625182f8</vt:lpwstr>
  </property>
</Properties>
</file>